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1">
  <p:sldMasterIdLst>
    <p:sldMasterId id="2147483708" r:id="rId1"/>
  </p:sldMasterIdLst>
  <p:notesMasterIdLst>
    <p:notesMasterId r:id="rId38"/>
  </p:notesMasterIdLst>
  <p:sldIdLst>
    <p:sldId id="337" r:id="rId2"/>
    <p:sldId id="338" r:id="rId3"/>
    <p:sldId id="318" r:id="rId4"/>
    <p:sldId id="447" r:id="rId5"/>
    <p:sldId id="384" r:id="rId6"/>
    <p:sldId id="385" r:id="rId7"/>
    <p:sldId id="412" r:id="rId8"/>
    <p:sldId id="409" r:id="rId9"/>
    <p:sldId id="411" r:id="rId10"/>
    <p:sldId id="410" r:id="rId11"/>
    <p:sldId id="408" r:id="rId12"/>
    <p:sldId id="407" r:id="rId13"/>
    <p:sldId id="406" r:id="rId14"/>
    <p:sldId id="405" r:id="rId15"/>
    <p:sldId id="404" r:id="rId16"/>
    <p:sldId id="403" r:id="rId17"/>
    <p:sldId id="402" r:id="rId18"/>
    <p:sldId id="446" r:id="rId19"/>
    <p:sldId id="401" r:id="rId20"/>
    <p:sldId id="400" r:id="rId21"/>
    <p:sldId id="399" r:id="rId22"/>
    <p:sldId id="397" r:id="rId23"/>
    <p:sldId id="396" r:id="rId24"/>
    <p:sldId id="395" r:id="rId25"/>
    <p:sldId id="394" r:id="rId26"/>
    <p:sldId id="393" r:id="rId27"/>
    <p:sldId id="392" r:id="rId28"/>
    <p:sldId id="391" r:id="rId29"/>
    <p:sldId id="390" r:id="rId30"/>
    <p:sldId id="389" r:id="rId31"/>
    <p:sldId id="388" r:id="rId32"/>
    <p:sldId id="424" r:id="rId33"/>
    <p:sldId id="428" r:id="rId34"/>
    <p:sldId id="438" r:id="rId35"/>
    <p:sldId id="437" r:id="rId36"/>
    <p:sldId id="444" r:id="rId3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4" d="100"/>
          <a:sy n="74" d="100"/>
        </p:scale>
        <p:origin x="1714" y="26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A720D5-5AF2-4945-A357-E37FC2A77571}" type="datetimeFigureOut">
              <a:rPr lang="fa-IR" smtClean="0"/>
              <a:pPr/>
              <a:t>18/06/1447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24C3C17-EA61-4B0E-A419-E1C279B6FE4B}"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24C3C17-EA61-4B0E-A419-E1C279B6FE4B}" type="slidenum">
              <a:rPr lang="fa-IR" smtClean="0"/>
              <a:pPr/>
              <a:t>32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2"/>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542001EF-5A51-4C2C-A000-41A17505EB3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42001EF-5A51-4C2C-A000-41A17505EB3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42001EF-5A51-4C2C-A000-41A17505EB3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19" name="Footer Placeholder 18"/>
          <p:cNvSpPr>
            <a:spLocks noGrp="1"/>
          </p:cNvSpPr>
          <p:nvPr>
            <p:ph type="ftr" sz="quarter" idx="11"/>
          </p:nvPr>
        </p:nvSpPr>
        <p:spPr>
          <a:xfrm>
            <a:off x="3581400" y="76201"/>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542001EF-5A51-4C2C-A000-41A17505EB3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542001EF-5A51-4C2C-A000-41A17505EB30}" type="slidenum">
              <a:rPr lang="fa-IR" smtClean="0"/>
              <a:pPr/>
              <a:t>‹#›</a:t>
            </a:fld>
            <a:endParaRPr lang="fa-I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542001EF-5A51-4C2C-A000-41A17505EB3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542001EF-5A51-4C2C-A000-41A17505EB30}" type="slidenum">
              <a:rPr lang="fa-IR" smtClean="0"/>
              <a:pPr/>
              <a:t>‹#›</a:t>
            </a:fld>
            <a:endParaRPr lang="fa-IR"/>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42001EF-5A51-4C2C-A000-41A17505EB3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42001EF-5A51-4C2C-A000-41A17505EB3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42001EF-5A51-4C2C-A000-41A17505EB3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669F448-6627-448C-A073-EE171E0BA7D1}" type="datetimeFigureOut">
              <a:rPr lang="fa-IR" smtClean="0"/>
              <a:pPr/>
              <a:t>18/06/1447</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542001EF-5A51-4C2C-A000-41A17505EB30}"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69F448-6627-448C-A073-EE171E0BA7D1}" type="datetimeFigureOut">
              <a:rPr lang="fa-IR" smtClean="0"/>
              <a:pPr/>
              <a:t>18/06/1447</a:t>
            </a:fld>
            <a:endParaRPr lang="fa-IR"/>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42001EF-5A51-4C2C-A000-41A17505EB30}"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_msocom_1"/><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hyperlink" Target="file:///C:\Users\h\Desktop\_anchor_1','_com_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2214546" y="928670"/>
            <a:ext cx="6643734" cy="5357850"/>
          </a:xfrm>
        </p:spPr>
        <p:txBody>
          <a:bodyPr>
            <a:normAutofit fontScale="97500"/>
          </a:bodyPr>
          <a:lstStyle/>
          <a:p>
            <a:pPr algn="ctr"/>
            <a:r>
              <a:rPr lang="fa-IR" sz="6700" dirty="0" smtClean="0"/>
              <a:t/>
            </a:r>
            <a:br>
              <a:rPr lang="fa-IR" sz="6700" dirty="0" smtClean="0"/>
            </a:br>
            <a:endParaRPr lang="fa-IR" sz="4000" dirty="0"/>
          </a:p>
        </p:txBody>
      </p:sp>
      <p:pic>
        <p:nvPicPr>
          <p:cNvPr id="6" name="Picture 2" descr="C:\Users\h\Desktop\download.png"/>
          <p:cNvPicPr>
            <a:picLocks noChangeAspect="1" noChangeArrowheads="1"/>
          </p:cNvPicPr>
          <p:nvPr/>
        </p:nvPicPr>
        <p:blipFill>
          <a:blip r:embed="rId2" cstate="print"/>
          <a:srcRect/>
          <a:stretch>
            <a:fillRect/>
          </a:stretch>
        </p:blipFill>
        <p:spPr bwMode="auto">
          <a:xfrm>
            <a:off x="642910" y="214290"/>
            <a:ext cx="1214446" cy="1428760"/>
          </a:xfrm>
          <a:prstGeom prst="rect">
            <a:avLst/>
          </a:prstGeom>
          <a:ln/>
        </p:spPr>
        <p:style>
          <a:lnRef idx="3">
            <a:schemeClr val="lt1"/>
          </a:lnRef>
          <a:fillRef idx="1">
            <a:schemeClr val="accent1"/>
          </a:fillRef>
          <a:effectRef idx="1">
            <a:schemeClr val="accent1"/>
          </a:effectRef>
          <a:fontRef idx="minor">
            <a:schemeClr val="lt1"/>
          </a:fontRef>
        </p:style>
      </p:pic>
      <p:sp>
        <p:nvSpPr>
          <p:cNvPr id="12" name="Rounded Rectangle 11"/>
          <p:cNvSpPr/>
          <p:nvPr/>
        </p:nvSpPr>
        <p:spPr>
          <a:xfrm>
            <a:off x="214282" y="1785926"/>
            <a:ext cx="2000264" cy="85725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b="1" dirty="0" smtClean="0">
                <a:solidFill>
                  <a:srgbClr val="FF0000"/>
                </a:solidFill>
              </a:rPr>
              <a:t>دانشگاه آزاد اسلامی</a:t>
            </a:r>
            <a:r>
              <a:rPr lang="fa-IR" sz="2400" b="1" dirty="0" smtClean="0">
                <a:solidFill>
                  <a:srgbClr val="FF0000"/>
                </a:solidFill>
              </a:rPr>
              <a:t/>
            </a:r>
            <a:br>
              <a:rPr lang="fa-IR" sz="2400" b="1" dirty="0" smtClean="0">
                <a:solidFill>
                  <a:srgbClr val="FF0000"/>
                </a:solidFill>
              </a:rPr>
            </a:br>
            <a:r>
              <a:rPr lang="fa-IR" b="1" dirty="0" smtClean="0">
                <a:solidFill>
                  <a:srgbClr val="FF0000"/>
                </a:solidFill>
              </a:rPr>
              <a:t>واحد دورود</a:t>
            </a:r>
            <a:endParaRPr lang="fa-IR" b="1" dirty="0">
              <a:solidFill>
                <a:srgbClr val="FF0000"/>
              </a:solidFill>
            </a:endParaRPr>
          </a:p>
        </p:txBody>
      </p:sp>
      <p:sp>
        <p:nvSpPr>
          <p:cNvPr id="13" name="Bevel 12"/>
          <p:cNvSpPr/>
          <p:nvPr/>
        </p:nvSpPr>
        <p:spPr>
          <a:xfrm>
            <a:off x="2500266" y="214290"/>
            <a:ext cx="6358014" cy="5000660"/>
          </a:xfrm>
          <a:prstGeom prst="bevel">
            <a:avLst/>
          </a:prstGeom>
          <a:blipFill>
            <a:blip r:embed="rId3" cstate="print"/>
            <a:tile tx="0" ty="0" sx="100000" sy="100000" flip="none" algn="tl"/>
          </a:blip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3600" b="1" i="1" dirty="0" smtClean="0"/>
              <a:t>سیاستگزاری در برنامه ریزی درسی</a:t>
            </a:r>
          </a:p>
          <a:p>
            <a:pPr algn="ctr"/>
            <a:r>
              <a:rPr lang="fa-IR" sz="3200" b="1" dirty="0" smtClean="0"/>
              <a:t/>
            </a:r>
            <a:br>
              <a:rPr lang="fa-IR" sz="3200" b="1" dirty="0" smtClean="0"/>
            </a:br>
            <a:r>
              <a:rPr lang="fa-IR" sz="2800" b="1" dirty="0" smtClean="0">
                <a:solidFill>
                  <a:srgbClr val="FF0000"/>
                </a:solidFill>
              </a:rPr>
              <a:t>کارشناسی ارشد</a:t>
            </a:r>
            <a:br>
              <a:rPr lang="fa-IR" sz="2800" b="1" dirty="0" smtClean="0">
                <a:solidFill>
                  <a:srgbClr val="FF0000"/>
                </a:solidFill>
              </a:rPr>
            </a:br>
            <a:r>
              <a:rPr lang="fa-IR" sz="2800" b="1" dirty="0" smtClean="0">
                <a:solidFill>
                  <a:srgbClr val="FF0000"/>
                </a:solidFill>
              </a:rPr>
              <a:t>گروه علوم تربیتی</a:t>
            </a:r>
            <a:endParaRPr lang="fa-IR" sz="3200" b="1" dirty="0">
              <a:solidFill>
                <a:srgbClr val="FF0000"/>
              </a:solidFill>
            </a:endParaRPr>
          </a:p>
        </p:txBody>
      </p:sp>
      <p:sp>
        <p:nvSpPr>
          <p:cNvPr id="14" name="Bevel 13"/>
          <p:cNvSpPr/>
          <p:nvPr/>
        </p:nvSpPr>
        <p:spPr>
          <a:xfrm>
            <a:off x="1428728" y="5715016"/>
            <a:ext cx="6429420" cy="857256"/>
          </a:xfrm>
          <a:prstGeom prst="bevel">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chemeClr val="bg1"/>
                </a:solidFill>
              </a:rPr>
              <a:t>مدرس دوره : دکتر قباد   فولادی</a:t>
            </a:r>
            <a:endParaRPr lang="fa-IR" sz="3200" b="1" dirty="0">
              <a:solidFill>
                <a:schemeClr val="bg1"/>
              </a:solidFill>
            </a:endParaRPr>
          </a:p>
        </p:txBody>
      </p:sp>
      <p:pic>
        <p:nvPicPr>
          <p:cNvPr id="9" name="Picture 8" descr="C:\Users\h\Desktop\Picture 442.jpg"/>
          <p:cNvPicPr/>
          <p:nvPr/>
        </p:nvPicPr>
        <p:blipFill>
          <a:blip r:embed="rId4" cstate="print"/>
          <a:srcRect l="73860" t="29743" r="17894" b="52693"/>
          <a:stretch>
            <a:fillRect/>
          </a:stretch>
        </p:blipFill>
        <p:spPr bwMode="auto">
          <a:xfrm>
            <a:off x="357158" y="2857496"/>
            <a:ext cx="1785950" cy="21431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t>خصوصیات فرایند</a:t>
            </a: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14" name="Title 1"/>
          <p:cNvSpPr>
            <a:spLocks noGrp="1"/>
          </p:cNvSpPr>
          <p:nvPr>
            <p:ph type="ctrTitle"/>
          </p:nvPr>
        </p:nvSpPr>
        <p:spPr>
          <a:xfrm>
            <a:off x="2214546" y="1214422"/>
            <a:ext cx="6624654" cy="4860941"/>
          </a:xfrm>
        </p:spPr>
        <p:txBody>
          <a:bodyPr>
            <a:noAutofit/>
          </a:bodyPr>
          <a:lstStyle/>
          <a:p>
            <a:pPr algn="r"/>
            <a:r>
              <a:rPr lang="en-US" sz="1800" b="1" dirty="0" smtClean="0"/>
              <a:t/>
            </a:r>
            <a:br>
              <a:rPr lang="en-US" sz="1800" b="1" dirty="0" smtClean="0"/>
            </a:br>
            <a:r>
              <a:rPr lang="ar-SA" sz="1800" b="1" dirty="0" smtClean="0">
                <a:solidFill>
                  <a:srgbClr val="FF0000"/>
                </a:solidFill>
              </a:rPr>
              <a:t>بخشی بودن </a:t>
            </a:r>
            <a:r>
              <a:rPr lang="ar-SA" sz="1800" b="1" dirty="0" smtClean="0"/>
              <a:t>به این معنا که به بخش های مشخص تقسیم شده است که به هر یک از آنها می توان به صورت جداگانه پرداخت و سپس به صورت یکجا همه را مورد مطالعه قرار داد.</a:t>
            </a:r>
            <a:r>
              <a:rPr lang="en-US" sz="1800" b="1" dirty="0" smtClean="0"/>
              <a:t/>
            </a:r>
            <a:br>
              <a:rPr lang="en-US" sz="1800" b="1" dirty="0" smtClean="0"/>
            </a:br>
            <a:r>
              <a:rPr lang="ar-SA" sz="1800" b="1" dirty="0" smtClean="0">
                <a:solidFill>
                  <a:srgbClr val="FF0000"/>
                </a:solidFill>
              </a:rPr>
              <a:t>لایه ای بودن :</a:t>
            </a:r>
            <a:r>
              <a:rPr lang="ar-SA" sz="1800" b="1" dirty="0" smtClean="0"/>
              <a:t>هر مرحله از فرایند تشکیل دهنده یک لایه است.</a:t>
            </a:r>
            <a:r>
              <a:rPr lang="en-US" sz="1800" b="1" dirty="0" smtClean="0"/>
              <a:t/>
            </a:r>
            <a:br>
              <a:rPr lang="en-US" sz="1800" b="1" dirty="0" smtClean="0"/>
            </a:br>
            <a:r>
              <a:rPr lang="ar-SA" sz="1800" b="1" dirty="0" smtClean="0">
                <a:solidFill>
                  <a:srgbClr val="FF0000"/>
                </a:solidFill>
              </a:rPr>
              <a:t>مرحله ای بودن:لایه </a:t>
            </a:r>
            <a:r>
              <a:rPr lang="ar-SA" sz="1800" b="1" dirty="0" smtClean="0"/>
              <a:t>های مختلف دارای مرحله از پیش تعیین شده هستند</a:t>
            </a:r>
            <a:r>
              <a:rPr lang="en-US" sz="1800" b="1" dirty="0" smtClean="0"/>
              <a:t/>
            </a:r>
            <a:br>
              <a:rPr lang="en-US" sz="1800" b="1" dirty="0" smtClean="0"/>
            </a:br>
            <a:r>
              <a:rPr lang="ar-SA" sz="1800" b="1" dirty="0" smtClean="0">
                <a:solidFill>
                  <a:srgbClr val="FF0000"/>
                </a:solidFill>
              </a:rPr>
              <a:t>اشتراکی بودن: </a:t>
            </a:r>
            <a:r>
              <a:rPr lang="ar-SA" sz="1800" b="1" dirty="0" smtClean="0"/>
              <a:t>فرایند بستگی به تعامل و همکاری و هماهنگی دارد که منعکس کننده" رنگین کمان ائتلاف صداهای موجود است </a:t>
            </a:r>
            <a:r>
              <a:rPr lang="en-US" sz="1800" b="1" dirty="0" smtClean="0"/>
              <a:t/>
            </a:r>
            <a:br>
              <a:rPr lang="en-US" sz="1800" b="1" dirty="0" smtClean="0"/>
            </a:br>
            <a:r>
              <a:rPr lang="ar-SA" sz="1800" b="1" dirty="0" smtClean="0">
                <a:solidFill>
                  <a:srgbClr val="FF0000"/>
                </a:solidFill>
              </a:rPr>
              <a:t>حلقوی بودن :</a:t>
            </a:r>
            <a:r>
              <a:rPr lang="ar-SA" sz="1800" b="1" dirty="0" smtClean="0"/>
              <a:t>سیاستگذاری دارای سلسله مراتبی است که در آخرین مرحله به سیاست گذاری می انجامد و به صورت چرخه ای یا حلقوی رشد می کند(فلاح و ساغری،۱۳۹۴). </a:t>
            </a:r>
            <a:r>
              <a:rPr lang="en-US" sz="1100" dirty="0" smtClean="0"/>
              <a:t/>
            </a:r>
            <a:br>
              <a:rPr lang="en-US" sz="1100" dirty="0" smtClean="0"/>
            </a:br>
            <a:endParaRPr lang="fa-IR" sz="11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000" b="1" dirty="0" smtClean="0">
                <a:solidFill>
                  <a:schemeClr val="bg1"/>
                </a:solidFill>
              </a:rPr>
              <a:t>شیوه های سیاستگذاری نظام های آموزشی به آهستگی تغییر می کنند و نیازمند یک فرآیند پیچیده ی برنامه ریزی و به کارگیری و اجرای برنامه ها هستند. چالش های پیش روی نظام های آموزشی در حال حاضر نیازمند دانش جدید درباره ی اولویت های سیاسی و دخالت های موثر برای تغییرات مورد انتظار است. یکی از شیوه های سیاستگذاری در آموزش و پرورش طبقه بندی آن ها به: نظام مند، تدریجی، موقتی، وارداتی» است. در شرایط ویژه می توان به ترکیب تعدادی از این شیوه ها اقدام کرد که در ادامه به آن می پردازیم </a:t>
            </a:r>
            <a:endParaRPr lang="fa-IR" sz="2000" b="1" dirty="0" smtClean="0">
              <a:solidFill>
                <a:schemeClr val="bg1"/>
              </a:solidFill>
            </a:endParaRPr>
          </a:p>
        </p:txBody>
      </p:sp>
      <p:sp>
        <p:nvSpPr>
          <p:cNvPr id="11" name="Flowchart: Alternate Process 10"/>
          <p:cNvSpPr/>
          <p:nvPr/>
        </p:nvSpPr>
        <p:spPr>
          <a:xfrm>
            <a:off x="3143240" y="500042"/>
            <a:ext cx="4200548" cy="103348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prstClr val="black"/>
                </a:solidFill>
              </a:rPr>
              <a:t>شیوه های سیاستگذاری در آموزش و پرورش</a:t>
            </a: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857620"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3200" b="1" dirty="0" smtClean="0">
                <a:solidFill>
                  <a:schemeClr val="tx1"/>
                </a:solidFill>
                <a:latin typeface="Calibri" pitchFamily="34" charset="0"/>
                <a:ea typeface="Times New Roman" pitchFamily="18" charset="0"/>
                <a:cs typeface="B Nazanin" pitchFamily="2" charset="-78"/>
              </a:rPr>
              <a:t>شیوه نظام مند</a:t>
            </a:r>
            <a:endParaRPr lang="en-US" sz="1400" b="1"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39937" name="Rectangle 1"/>
          <p:cNvSpPr>
            <a:spLocks noChangeArrowheads="1"/>
          </p:cNvSpPr>
          <p:nvPr/>
        </p:nvSpPr>
        <p:spPr bwMode="auto">
          <a:xfrm>
            <a:off x="2143108" y="1380775"/>
            <a:ext cx="650085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شیوه نظام مند با سه عملیات مشخص شروع می شود: تولید داده ها، تدوین و اولویت بندی گزینه ها و پالایش گزینه ها». داده ها را معمولا از دو منبع استخراج می کنند: تحلیل بخش و اطلاعات تخصصی موجود شاخص های مقایسه ای، جمع بندی نتایج تحقیقات و مجموعه ی دانش و آگاهی های متداول و غیره). در این روش گزینه ها از طریق جریان نسبتا پیچیده ای قیاسی استنباطی شکل می گیرد. الزاما این روش بهترین و مرجح ترین شیوه برای شکل گیری گزینه های سیاستی نیست، زیرا این شیوه در شرایط خاص می تواند غیر عملی و نادرست باشد </a:t>
            </a:r>
            <a:endParaRPr kumimoji="0" lang="ar-SA"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Calibri" pitchFamily="34" charset="0"/>
                <a:ea typeface="Times New Roman" pitchFamily="18" charset="0"/>
                <a:cs typeface="B Nazanin" pitchFamily="2" charset="-78"/>
              </a:rPr>
              <a:t>شیوه تدریجی </a:t>
            </a: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40961" name="Rectangle 1"/>
          <p:cNvSpPr>
            <a:spLocks noChangeArrowheads="1"/>
          </p:cNvSpPr>
          <p:nvPr/>
        </p:nvSpPr>
        <p:spPr bwMode="auto">
          <a:xfrm>
            <a:off x="2214546" y="1443661"/>
            <a:ext cx="635798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شیوه تدریجی </a:t>
            </a:r>
            <a:r>
              <a:rPr kumimoji="0" lang="ar-SA" sz="28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وقتی مشکلی در قسمتی از نظام آموزشی تشخیص داده شد و به مجامع عمومی کشیده شد نظام آموزشی برای حفظ مشروعیت خود مجبور می شود، اقداماتی را در این زمینه انجام دهد که با کل نظام آموزشی نیز هماهنگ باشد. این رویکرد را گاهی پاک کردن مساله، می نامند؛ که سیاستگذار از طریق آن به جای پیش بینی مشکلات آتی به دنبال تعديل و اصلاح مشکلات جاری است و این کار را با بهبود تدریجی مشکل به پیش می برد</a:t>
            </a:r>
            <a:endParaRPr kumimoji="0" lang="ar-SA"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5725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Calibri" pitchFamily="34" charset="0"/>
                <a:ea typeface="Times New Roman" pitchFamily="18" charset="0"/>
                <a:cs typeface="B Nazanin" pitchFamily="2" charset="-78"/>
              </a:rPr>
              <a:t>شیوه موقتی </a:t>
            </a:r>
            <a:endParaRPr lang="fa-IR" sz="3200" b="1" dirty="0" smtClean="0">
              <a:solidFill>
                <a:schemeClr val="tx1"/>
              </a:solidFill>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41985" name="Rectangle 1"/>
          <p:cNvSpPr>
            <a:spLocks noChangeArrowheads="1"/>
          </p:cNvSpPr>
          <p:nvPr/>
        </p:nvSpPr>
        <p:spPr bwMode="auto">
          <a:xfrm>
            <a:off x="2214546" y="1001164"/>
            <a:ext cx="650085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ar-SA" sz="2000" b="1" dirty="0" smtClean="0">
                <a:solidFill>
                  <a:schemeClr val="bg1"/>
                </a:solidFill>
                <a:latin typeface="Calibri" pitchFamily="34" charset="0"/>
                <a:ea typeface="Times New Roman" pitchFamily="18" charset="0"/>
                <a:cs typeface="B Nazanin" pitchFamily="2" charset="-78"/>
              </a:rPr>
              <a:t>شیوه موقتی </a:t>
            </a: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گاهی حوادث سیاسی مهم یا برگزیدگان سیاسی جدید و با تغییرات یا تعدیلاتی در نظام آموزشی، مسائل و مشکلاتی را برای نظام آموزشی به وجود می آورند. در چنین مواقعی، شکل گیری سیاست، بر پایه ی منطق درونی نظام آموزشی صورت نمی پذیرد</a:t>
            </a:r>
            <a:endParaRPr kumimoji="0" lang="fa-IR"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lvl="0" algn="justLow" fontAlgn="base">
              <a:spcBef>
                <a:spcPct val="0"/>
              </a:spcBef>
              <a:spcAft>
                <a:spcPct val="0"/>
              </a:spcAft>
            </a:pPr>
            <a:endParaRPr lang="fa-IR" sz="1000" b="1" dirty="0" smtClean="0">
              <a:latin typeface="Calibri" pitchFamily="34" charset="0"/>
              <a:cs typeface="B Nazanin" pitchFamily="2" charset="-78"/>
            </a:endParaRPr>
          </a:p>
          <a:p>
            <a:pPr lvl="0" algn="justLow" fontAlgn="base">
              <a:spcBef>
                <a:spcPct val="0"/>
              </a:spcBef>
              <a:spcAft>
                <a:spcPct val="0"/>
              </a:spcAft>
            </a:pPr>
            <a:endParaRPr lang="fa-IR" sz="1000" b="1" dirty="0" smtClean="0">
              <a:latin typeface="Calibri" pitchFamily="34" charset="0"/>
              <a:cs typeface="B Nazanin" pitchFamily="2" charset="-78"/>
            </a:endParaRPr>
          </a:p>
          <a:p>
            <a:pPr lvl="0" algn="justLow" fontAlgn="base">
              <a:spcBef>
                <a:spcPct val="0"/>
              </a:spcBef>
              <a:spcAft>
                <a:spcPct val="0"/>
              </a:spcAft>
            </a:pPr>
            <a:endParaRPr kumimoji="0" lang="fa-IR" sz="1000" b="1" i="0" u="none" strike="noStrike" cap="none" normalizeH="0" baseline="0" dirty="0" smtClean="0">
              <a:ln>
                <a:noFill/>
              </a:ln>
              <a:solidFill>
                <a:schemeClr val="tx1"/>
              </a:solidFill>
              <a:effectLst/>
              <a:latin typeface="Calibri" pitchFamily="34" charset="0"/>
              <a:cs typeface="B Nazanin" pitchFamily="2" charset="-78"/>
            </a:endParaRPr>
          </a:p>
          <a:p>
            <a:pPr lvl="0" algn="justLow" fontAlgn="base">
              <a:spcBef>
                <a:spcPct val="0"/>
              </a:spcBef>
              <a:spcAft>
                <a:spcPct val="0"/>
              </a:spcAft>
            </a:pPr>
            <a:endParaRPr lang="fa-IR" sz="1000" b="1" dirty="0" smtClean="0">
              <a:latin typeface="Calibri" pitchFamily="34" charset="0"/>
              <a:cs typeface="B Nazanin" pitchFamily="2" charset="-78"/>
            </a:endParaRPr>
          </a:p>
          <a:p>
            <a:pPr lvl="0" algn="justLow" fontAlgn="base">
              <a:spcBef>
                <a:spcPct val="0"/>
              </a:spcBef>
              <a:spcAft>
                <a:spcPct val="0"/>
              </a:spcAft>
            </a:pPr>
            <a:endParaRPr kumimoji="0" lang="fa-IR" sz="1000" b="1" i="0" u="none" strike="noStrike" cap="none" normalizeH="0" baseline="0" dirty="0" smtClean="0">
              <a:ln>
                <a:noFill/>
              </a:ln>
              <a:solidFill>
                <a:schemeClr val="tx1"/>
              </a:solidFill>
              <a:effectLst/>
              <a:latin typeface="Arial" pitchFamily="34" charset="0"/>
              <a:cs typeface="Arial" pitchFamily="34" charset="0"/>
            </a:endParaRPr>
          </a:p>
          <a:p>
            <a:pPr lvl="0" algn="justLow" fontAlgn="base">
              <a:spcBef>
                <a:spcPct val="0"/>
              </a:spcBef>
              <a:spcAft>
                <a:spcPct val="0"/>
              </a:spcAft>
            </a:pPr>
            <a:endParaRPr lang="fa-IR" sz="1000" b="1" dirty="0" smtClean="0">
              <a:latin typeface="Arial" pitchFamily="34" charset="0"/>
              <a:cs typeface="Arial" pitchFamily="34" charset="0"/>
            </a:endParaRPr>
          </a:p>
          <a:p>
            <a:pPr lvl="0" algn="justLow" fontAlgn="base">
              <a:spcBef>
                <a:spcPct val="0"/>
              </a:spcBef>
              <a:spcAft>
                <a:spcPct val="0"/>
              </a:spcAft>
            </a:pPr>
            <a:endParaRPr kumimoji="0" lang="fa-IR" sz="1000" b="1" i="0" u="none" strike="noStrike" cap="none" normalizeH="0" baseline="0" dirty="0" smtClean="0">
              <a:ln>
                <a:noFill/>
              </a:ln>
              <a:solidFill>
                <a:schemeClr val="tx1"/>
              </a:solidFill>
              <a:effectLst/>
              <a:latin typeface="Arial" pitchFamily="34" charset="0"/>
              <a:cs typeface="Arial" pitchFamily="34" charset="0"/>
            </a:endParaRPr>
          </a:p>
          <a:p>
            <a:pPr lvl="0" algn="justLow" fontAlgn="base">
              <a:spcBef>
                <a:spcPct val="0"/>
              </a:spcBef>
              <a:spcAft>
                <a:spcPct val="0"/>
              </a:spcAft>
            </a:pPr>
            <a:endParaRPr lang="fa-IR" sz="1000" b="1" dirty="0" smtClean="0">
              <a:latin typeface="Arial" pitchFamily="34" charset="0"/>
              <a:cs typeface="Arial" pitchFamily="34" charset="0"/>
            </a:endParaRPr>
          </a:p>
          <a:p>
            <a:pPr lvl="0" algn="justLow" fontAlgn="base">
              <a:spcBef>
                <a:spcPct val="0"/>
              </a:spcBef>
              <a:spcAft>
                <a:spcPct val="0"/>
              </a:spcAft>
            </a:pPr>
            <a:endParaRPr kumimoji="0" lang="fa-IR" sz="1000" b="1" i="0" u="none" strike="noStrike" cap="none" normalizeH="0" baseline="0" dirty="0" smtClean="0">
              <a:ln>
                <a:noFill/>
              </a:ln>
              <a:solidFill>
                <a:schemeClr val="tx1"/>
              </a:solidFill>
              <a:effectLst/>
              <a:latin typeface="Arial" pitchFamily="34" charset="0"/>
              <a:cs typeface="Arial" pitchFamily="34" charset="0"/>
            </a:endParaRPr>
          </a:p>
          <a:p>
            <a:pPr lvl="0" algn="justLow" fontAlgn="base">
              <a:spcBef>
                <a:spcPct val="0"/>
              </a:spcBef>
              <a:spcAft>
                <a:spcPct val="0"/>
              </a:spcAf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a:t>
            </a:r>
            <a:r>
              <a:rPr kumimoji="0" lang="ar-SA" sz="24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شیوه ی وارداتی </a:t>
            </a: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در سراسر جهان از سبک ها، شیوه ها و ابداعات بسیاری در نظام آموزشی استفاده می گردد. تماماین منابع را می توان در شکل گیری گزینه های سیاسی به کار برد. مشوقان اصلی، متخصصان و کارشناسان خارجی هستند که به عنوان مشاور در سازمان ها و آژانس های بین المللی فعالیت می کنند. اما یک سیاست مشخص که در گوشه ای از دنیا موفق بوده است در گوشه ی دیگری در صورتی موفق خواهد بود که بتواند با نیازمندیهای گروه هایی خاص در جامعه هماهنگ باشد</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4" name="Flowchart: Alternate Process 13"/>
          <p:cNvSpPr/>
          <p:nvPr/>
        </p:nvSpPr>
        <p:spPr>
          <a:xfrm>
            <a:off x="3929058" y="2786058"/>
            <a:ext cx="3557606" cy="8572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Calibri" pitchFamily="34" charset="0"/>
                <a:ea typeface="Times New Roman" pitchFamily="18" charset="0"/>
                <a:cs typeface="B Nazanin" pitchFamily="2" charset="-78"/>
              </a:rPr>
              <a:t>شیوه ی وارداتی </a:t>
            </a:r>
            <a:endParaRPr lang="fa-IR" sz="3200" b="1"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2786050" y="428604"/>
            <a:ext cx="5357850"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indent="188913" algn="ctr" fontAlgn="base">
              <a:spcBef>
                <a:spcPct val="0"/>
              </a:spcBef>
              <a:spcAft>
                <a:spcPct val="0"/>
              </a:spcAft>
            </a:pPr>
            <a:r>
              <a:rPr lang="ar-SA" sz="2400" b="1" dirty="0" smtClean="0">
                <a:solidFill>
                  <a:schemeClr val="tx1"/>
                </a:solidFill>
                <a:latin typeface="Times New Roman" pitchFamily="18" charset="0"/>
                <a:ea typeface="Times New Roman" pitchFamily="18" charset="0"/>
                <a:cs typeface="B Nazanin" pitchFamily="2" charset="-78"/>
              </a:rPr>
              <a:t>ﺳﻴﺎﺳﺖ ﮔﺬارى ﺣﺮﻓﻪ اى آﻣﻮزﺷﻲ در ﻫﺰاره ﺳﻮ</a:t>
            </a:r>
            <a:r>
              <a:rPr lang="fa-IR" b="1" dirty="0" smtClean="0">
                <a:solidFill>
                  <a:schemeClr val="tx1"/>
                </a:solidFill>
                <a:latin typeface="Times New Roman" pitchFamily="18" charset="0"/>
                <a:ea typeface="Times New Roman" pitchFamily="18" charset="0"/>
                <a:cs typeface="B Nazanin" pitchFamily="2" charset="-78"/>
              </a:rPr>
              <a:t>م</a:t>
            </a:r>
            <a:endParaRPr lang="en-US" sz="1400" b="1"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43009" name="Rectangle 1"/>
          <p:cNvSpPr>
            <a:spLocks noChangeArrowheads="1"/>
          </p:cNvSpPr>
          <p:nvPr/>
        </p:nvSpPr>
        <p:spPr bwMode="auto">
          <a:xfrm>
            <a:off x="2143108" y="1442479"/>
            <a:ext cx="6572296" cy="4401205"/>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8913"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آﻣﻮزش و ﭘﺮورش ﺑﻪ ﻋﻨﻮان ﻣﻮﻟﻔﻪ اى ﺗﺎﺛﻴﺮﮔﺬار در آﻳﻨﺪه ﻛﺸﻮرﻫﺎ، داراى ﭘﻴﭽﻴﺪﮔﻲ رواﺑﻂ و ﺗﻌﺎﻣﻼت و ﺗﻐﻴﻴﺮ ﻋﻮﻣﻞ ﻣﺤﻴﻄﻲ اﺳﺖ و ﺗﻮﺟﻪ ﺑﻪ آن ﻣﺴﺘﻠﺰم ﻣﻼﺣﻈﺎت زﻳﺎدى اﺳﺖ. ﻧﻈﺎم آﻣﻮزش و ﭘﺮورش ﺑﻪ ﻋﻨﻮان ﻳﻚ ﻧﻈﺎم اﺟﺘﻤﺎﻋﻲ ﺗﻌﺮﻳﻒ ﺷﺪه اﺳﺖ.اﻃﺮاف اﻧﺴﺎن اﻣﺮوز را ﻣﺴﺎﺋﻞ ﻣﺨﺘﻠﻔﻲ اﺣﺎﻃﻪ ﻛﺮده اﺳﺖ. ﻛﻪ ﻫﺮ ﻛﺪام ﺑﻪ ﻧﻮﻋﻲ آﻳﻨﺪه ﺑﺸﺮ و ﻧﻈﺎم اﺟﺘﻤﺎﻋﻲ او را دﺳﺘﺨﻮش ﺗﻐﻴﻴﺮ ﺳﺎﺧﺘﻪ اﺳﺖ. </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188913"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ﺳﺮﻋﺖ ﺗﻐﻴﻴﺮات، ﻋﻤﻖ ﺗﻐﻴﻴﺮات و ﺗﻨﻮع آﻧﻬﺎ ﻣﻮﺟﺐ ﺷﺪه اﺳﺖ اﻳﻦ وﺿﻌﻴﺖ ﺑﺮ روى ﺗﺸﺨﻴﺺ و درك ﻋﻤﻮﻣﻲ، درﻳﺎﻓﺖ اﻃﻼﻋﺎت، ارزﻳﺎﺑﻲ راه ﺣﻞ ﻫﺎى ﻣﻤﻜﻦ و ﻧﺤﻮه اﺟﺮاى آﻧﻬﺎ اﺛﺮ ﺑﮕﺬارد</a:t>
            </a:r>
            <a:r>
              <a:rPr kumimoji="0" lang="fa-IR" sz="2000" b="1" i="0" u="none" strike="noStrike" cap="none" normalizeH="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در اﻳﻦ ﻓﻀﺎى ﭘﺮ اﺑﻬﺎم، ﺳﻴﺎﺳﺖ ﮔﺬارى ﻛﺎرى ﺑﺲ دﺷﻮار اﺳﺖ. ﻣﺴﺎﺋﻞ اﻣﺮوز ﻧﺴﺒﺖ ﺑﻪ ﮔﺬﺷﺘﻪ ﺑﺴﻴﺎر ﭘﻴﭽﻴﺪه ﺗﺮﻧﺪ و ﺳﻴﺎﺳﺖ ﮔﺬارى ﺑﺎﻳﺪ ﺗﻮان روﻳﺎروﻳﻲ ﺑﺎ اﻳﻦ ﭘﻴﭽﻴﺪﮔﻲ ﻫﺎ را داﺷﺘﻪ و ﻋﻤﻖ آﻧﻬﺎ را درك ﻛﻨﺪ. ﺧﻂ ﻣﺸﻲ ﮔﺬارى در دﻧﻴﺎى اﻣﺮوز ﺑﺎﻳﺪ ﻫﺮ ﭼﻪ ﺑﻴﺸﺘﺮ ﺑﻪ ﺳﻤﺖ ﺣﺮﻓﻪ اى ﺷﺪن ﭘﻴﺶ رود</a:t>
            </a:r>
            <a:r>
              <a:rPr kumimoji="0" lang="ar-SA" sz="1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188913"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214514" y="214290"/>
            <a:ext cx="6715204"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214678" y="428604"/>
            <a:ext cx="4429156" cy="7858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latin typeface="Times New Roman" pitchFamily="18" charset="0"/>
                <a:ea typeface="Times New Roman" pitchFamily="18" charset="0"/>
                <a:cs typeface="B Nazanin" pitchFamily="2" charset="-78"/>
              </a:rPr>
              <a:t>وﻳﮋﮔﻲ ﻫﺎى ﺳﻴﺎﺳﺖ ﮔﺬارى ﺣﺮﻓﻪ اى: </a:t>
            </a:r>
            <a:endParaRPr lang="fa-IR" sz="24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44033" name="Rectangle 1"/>
          <p:cNvSpPr>
            <a:spLocks noChangeArrowheads="1"/>
          </p:cNvSpPr>
          <p:nvPr/>
        </p:nvSpPr>
        <p:spPr bwMode="auto">
          <a:xfrm>
            <a:off x="2555776" y="1710573"/>
            <a:ext cx="6192688"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 defTabSz="914400" rtl="1" eaLnBrk="1" fontAlgn="base" latinLnBrk="0" hangingPunct="1">
              <a:lnSpc>
                <a:spcPct val="100000"/>
              </a:lnSpc>
              <a:spcBef>
                <a:spcPct val="0"/>
              </a:spcBef>
              <a:spcAft>
                <a:spcPct val="0"/>
              </a:spcAft>
              <a:buClrTx/>
              <a:buSzTx/>
              <a:buFontTx/>
              <a:buNone/>
              <a:tabLst>
                <a:tab pos="5092700" algn="l"/>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3175" defTabSz="914400" rtl="1" eaLnBrk="0" fontAlgn="base" latinLnBrk="0" hangingPunct="0">
              <a:lnSpc>
                <a:spcPct val="100000"/>
              </a:lnSpc>
              <a:spcBef>
                <a:spcPct val="0"/>
              </a:spcBef>
              <a:spcAft>
                <a:spcPct val="0"/>
              </a:spcAft>
              <a:buClrTx/>
              <a:buSzTx/>
              <a:buFontTx/>
              <a:buNone/>
              <a:tabLst>
                <a:tab pos="5092700" algn="l"/>
              </a:tabLst>
            </a:pP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١</a:t>
            </a: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آﻳﻨﺪه ﻧﮕﺮ ﺑﻮدن و درك ﺗﻐﻴﻴﺮات</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3175" defTabSz="914400" rtl="1" eaLnBrk="0" fontAlgn="base" latinLnBrk="0" hangingPunct="0">
              <a:lnSpc>
                <a:spcPct val="100000"/>
              </a:lnSpc>
              <a:spcBef>
                <a:spcPct val="0"/>
              </a:spcBef>
              <a:spcAft>
                <a:spcPct val="0"/>
              </a:spcAft>
              <a:buClrTx/>
              <a:buSzTx/>
              <a:buFontTx/>
              <a:buNone/>
              <a:tabLst>
                <a:tab pos="50927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٢- ﺑﺮﻧﺎﻣﻪ رﻳﺰى اﻗﺘﻀﺎﻳﻲ و ﺑﻪ ﻛﺎرﮔﻴﺮى روش ﻫﺎى ﻣﺘﻨﺎﺳﺐ.</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3175" defTabSz="914400" rtl="1" eaLnBrk="0" fontAlgn="base" latinLnBrk="0" hangingPunct="0">
              <a:lnSpc>
                <a:spcPct val="100000"/>
              </a:lnSpc>
              <a:spcBef>
                <a:spcPct val="0"/>
              </a:spcBef>
              <a:spcAft>
                <a:spcPct val="0"/>
              </a:spcAft>
              <a:buClrTx/>
              <a:buSzTx/>
              <a:buFontTx/>
              <a:buNone/>
              <a:tabLst>
                <a:tab pos="50927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3-ﺑﺮون ﻧﮕﺮى و درك ﺷﺮاﻳﻂ ﭘﻴﺮاﻣﻮﻧﻲ ﺑﺮاى ﺗﺼﻤﻴﻢ ﮔﻴﺮى ﺑﻬﺘﺮ</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3175" defTabSz="914400" rtl="1" eaLnBrk="0" fontAlgn="base" latinLnBrk="0" hangingPunct="0">
              <a:lnSpc>
                <a:spcPct val="100000"/>
              </a:lnSpc>
              <a:spcBef>
                <a:spcPct val="0"/>
              </a:spcBef>
              <a:spcAft>
                <a:spcPct val="0"/>
              </a:spcAft>
              <a:buClrTx/>
              <a:buSzTx/>
              <a:buFontTx/>
              <a:buNone/>
              <a:tabLst>
                <a:tab pos="50927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4-دﺳﺖ ﻳﺎﺑﻲ، ﺑﻪ ﺟﺎﻣﻌﻴﺖ از ﻃﺮﻳﻖ ﺳﻴﺎﺳﺖ ﻫﺎ، ﻣﺸﻮرت و درﻳﺎﻓﺖ ﺑﺎﺧﻮرد</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3175" defTabSz="914400" rtl="1" eaLnBrk="0" fontAlgn="base" latinLnBrk="0" hangingPunct="0">
              <a:lnSpc>
                <a:spcPct val="100000"/>
              </a:lnSpc>
              <a:spcBef>
                <a:spcPct val="0"/>
              </a:spcBef>
              <a:spcAft>
                <a:spcPct val="0"/>
              </a:spcAft>
              <a:buClrTx/>
              <a:buSzTx/>
              <a:buFontTx/>
              <a:buNone/>
              <a:tabLst>
                <a:tab pos="50927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٥- ﭘﻴﻮﺳﺘﮕﻲ </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3175" defTabSz="914400" rtl="1" eaLnBrk="0" fontAlgn="base" latinLnBrk="0" hangingPunct="0">
              <a:lnSpc>
                <a:spcPct val="100000"/>
              </a:lnSpc>
              <a:spcBef>
                <a:spcPct val="0"/>
              </a:spcBef>
              <a:spcAft>
                <a:spcPct val="0"/>
              </a:spcAft>
              <a:buClrTx/>
              <a:buSzTx/>
              <a:buFontTx/>
              <a:buNone/>
              <a:tabLst>
                <a:tab pos="50927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٦- ارزﻳﺎﺑﻲ ﻛﺮدن و ﺑﺮرﺳﻲ ﻣﺠﺪد،</a:t>
            </a:r>
          </a:p>
          <a:p>
            <a:pPr marL="0" marR="0" lvl="0" indent="3175" defTabSz="914400" rtl="0" eaLnBrk="0" fontAlgn="base" latinLnBrk="0" hangingPunct="0">
              <a:lnSpc>
                <a:spcPct val="100000"/>
              </a:lnSpc>
              <a:spcBef>
                <a:spcPct val="0"/>
              </a:spcBef>
              <a:spcAft>
                <a:spcPct val="0"/>
              </a:spcAft>
              <a:buClrTx/>
              <a:buSzTx/>
              <a:buFontTx/>
              <a:buNone/>
              <a:tabLst>
                <a:tab pos="50927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7-درس ﮔﺮﻓﺘﻦ از ﺗﺠﺮﺑﻴﺎت و ذﺧﻴﺮه ﺳﺎزى داﻧﺶ و ﻣﺪﻳﺮﻳﺖ آن ﺑﺮاى ﺑﻬﺒﻮد ﺳﻴﺎﺳﺖ ﮔﺬارى </a:t>
            </a:r>
            <a:endParaRPr kumimoji="0" lang="ar-SA"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2786050" y="428604"/>
            <a:ext cx="478634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Times New Roman" pitchFamily="18" charset="0"/>
                <a:ea typeface="Times New Roman" pitchFamily="18" charset="0"/>
                <a:cs typeface="B Nazanin" pitchFamily="2" charset="-78"/>
              </a:rPr>
              <a:t>ﺧﻮد آﮔﺎﻫﻲ ﻧﻈﺎم ﺳﻴﺎﺳﺖ ﮔﺬارى </a:t>
            </a: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45057" name="Rectangle 1"/>
          <p:cNvSpPr>
            <a:spLocks noChangeArrowheads="1"/>
          </p:cNvSpPr>
          <p:nvPr/>
        </p:nvSpPr>
        <p:spPr bwMode="auto">
          <a:xfrm>
            <a:off x="2143108" y="1076663"/>
            <a:ext cx="65722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683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ﻳ</a:t>
            </a: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ﻜﻲ از وﻳﮋﮔﻲ ﺳﻴﺎﺳﺖ ﮔﺬارى ﺣﺮﻓﻪ اى ﺧﻮد آﮔﺎﻫﻲ ﻧﻈﺎم ﺳﻴﺎﺳﺖ ﮔﺬارى اﺳﺖ. ﺧﻮد آﮔﺎﻫﻲ ﺷﻨﺎﺧﺖ دﻗﻴﻖ و درﺳﺖ ﻧﮕﺮش ﻫﺎ، ﻋﻘﺎﻳﺪ، اﻧﺪﻳﺸﻪ ﻫﺎ ﻣﻬﺎرﺗﻬﺎ و ﻛﺎﺳﺘﻲ ﻫﺎى ﺧﻮد اﺳﺖ. داﻧﺶ ﺟﺪﻳﺪ ﺳﻴﺎﺳﺖ ﮔﺬارى ﺑﺎﻳﺪ ﻧﻮﻋﻲ ﺧﻮد آﮔﺎﻫﻲ را در ﻧﻈﺎم ﺳﻴﺎﺳﺖ ﮔﺬارى ﺑﻮﺟﻮد آورد ﺑﻄﻮرى ﻛﻪ ﻗﺒﻞ از ﺑﺮوز ﻣﺸﻜﻼت ﺑﻪ ﻋﻼﺋﻢ و ﻧﺸﺎﻧﻪ ﻫﺎى آن ﭘﻲ ﺑﺮدن و در ﺣﻞ و ﻓﺼﻞ آن ﺗﻼش ﻛﻨﻨﺪ.</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683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اﻧﻌﻄﺎف ﭘﺬﻳﺮ ﻣﻲ ﺑﺎﺷﻨﺪ</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683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از اﻧﺘﻘﺎد ﻧﻤﻲ ﺗﺮﺳﻨﺪ</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683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ﺑﻪ ارزش ﻫﺎ و اﻋﺘﻘﺎدات ﻏﺎﻟﺐ اﺟﺘﻤﺎﻋﻲ آﮔﺎﻫﻲ ﻛﺎﻣﻞ دارﻧﺪ و از آن دﻓﺎع ﻣﻲ ﻛﻨﻨﺪ</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p>
            <a:pPr marL="457200" marR="0" lvl="1" indent="0" algn="justLow" defTabSz="914400" rtl="1" eaLnBrk="0" fontAlgn="base" latinLnBrk="0" hangingPunct="0">
              <a:lnSpc>
                <a:spcPct val="100000"/>
              </a:lnSpc>
              <a:spcBef>
                <a:spcPct val="0"/>
              </a:spcBef>
              <a:spcAft>
                <a:spcPct val="0"/>
              </a:spcAft>
              <a:buClrTx/>
              <a:buSzTx/>
              <a:buFontTx/>
              <a:buChar char="-"/>
              <a:tabLst>
                <a:tab pos="368300" algn="l"/>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ﺑﺮ اﺳﺎس ﻫﻤﻜﺎرى و ﻣﺸﺎرﻛﺖ ﺗﺪوﻳﻦ ﻣﻲ ﺷﻮﻧﺪ</a:t>
            </a: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71670" y="214290"/>
            <a:ext cx="6715204"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2357422" y="571480"/>
            <a:ext cx="6143668" cy="5500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88065" name="Rectangle 1"/>
          <p:cNvSpPr>
            <a:spLocks noChangeArrowheads="1"/>
          </p:cNvSpPr>
          <p:nvPr/>
        </p:nvSpPr>
        <p:spPr bwMode="auto">
          <a:xfrm>
            <a:off x="2857488" y="1550544"/>
            <a:ext cx="492922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ﻛﺎرﻛﺮدﻫﺎي ﺳﻴﺎﺳﺘﮕﺬاري آﻣﻮزﺷﻲ در ﻧﻈﺎم ﺗﻌﻠﻴﻢ و ﺗﺮﺑﻴﺖ</a:t>
            </a:r>
            <a:endParaRPr kumimoji="0" lang="en-US" sz="6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Striped Right Arrow 12"/>
          <p:cNvSpPr/>
          <p:nvPr/>
        </p:nvSpPr>
        <p:spPr>
          <a:xfrm rot="5400000">
            <a:off x="4429124" y="3429000"/>
            <a:ext cx="1857388" cy="3143272"/>
          </a:xfrm>
          <a:prstGeom prst="stripedRightArrow">
            <a:avLst>
              <a:gd name="adj1" fmla="val 50000"/>
              <a:gd name="adj2" fmla="val 62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643074"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357158" y="500042"/>
            <a:ext cx="1071570" cy="1309688"/>
          </a:xfrm>
          <a:prstGeom prst="rect">
            <a:avLst/>
          </a:prstGeom>
          <a:noFill/>
        </p:spPr>
      </p:pic>
      <p:sp>
        <p:nvSpPr>
          <p:cNvPr id="8" name="Flowchart: Alternate Process 7"/>
          <p:cNvSpPr/>
          <p:nvPr/>
        </p:nvSpPr>
        <p:spPr>
          <a:xfrm>
            <a:off x="214282" y="4572008"/>
            <a:ext cx="1571636"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143240" y="428604"/>
            <a:ext cx="4857784" cy="8572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latin typeface="Times New Roman" pitchFamily="18" charset="0"/>
                <a:ea typeface="Times New Roman" pitchFamily="18" charset="0"/>
                <a:cs typeface="B Nazanin" pitchFamily="2" charset="-78"/>
              </a:rPr>
              <a:t>ﻛﺎرﻛﺮدﻫﺎي ﺳﻴﺎﺳﺘﮕﺬاري آﻣﻮزﺷﻲ در ﻧﻈﺎم ﺗﻌﻠﻴﻢ و ﺗﺮﺑﻴﺖ</a:t>
            </a:r>
            <a:r>
              <a:rPr lang="ar-SA" sz="1400" dirty="0" smtClean="0">
                <a:solidFill>
                  <a:schemeClr val="tx1"/>
                </a:solidFill>
                <a:latin typeface="Calibri" pitchFamily="34" charset="0"/>
                <a:ea typeface="Times New Roman" pitchFamily="18" charset="0"/>
                <a:cs typeface="Arial" pitchFamily="34" charset="0"/>
                <a:hlinkClick r:id="rId3"/>
                <a:hlinkMouseOver r:id="rId4"/>
              </a:rPr>
              <a:t>[</a:t>
            </a:r>
            <a:endParaRPr lang="fa-IR" sz="3200" b="1" dirty="0" smtClean="0"/>
          </a:p>
        </p:txBody>
      </p:sp>
      <p:pic>
        <p:nvPicPr>
          <p:cNvPr id="12" name="Picture 11" descr="C:\Users\h\Desktop\Picture 442.jpg"/>
          <p:cNvPicPr/>
          <p:nvPr/>
        </p:nvPicPr>
        <p:blipFill>
          <a:blip r:embed="rId5" cstate="print"/>
          <a:srcRect l="73860" t="29743" r="17894" b="52693"/>
          <a:stretch>
            <a:fillRect/>
          </a:stretch>
        </p:blipFill>
        <p:spPr bwMode="auto">
          <a:xfrm>
            <a:off x="214282" y="1928802"/>
            <a:ext cx="1500198" cy="2428892"/>
          </a:xfrm>
          <a:prstGeom prst="rect">
            <a:avLst/>
          </a:prstGeom>
          <a:noFill/>
          <a:ln w="9525">
            <a:noFill/>
            <a:miter lim="800000"/>
            <a:headEnd/>
            <a:tailEnd/>
          </a:ln>
        </p:spPr>
      </p:pic>
      <p:sp>
        <p:nvSpPr>
          <p:cNvPr id="460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pSp>
        <p:nvGrpSpPr>
          <p:cNvPr id="46084" name="Group 103326"/>
          <p:cNvGrpSpPr>
            <a:grpSpLocks/>
          </p:cNvGrpSpPr>
          <p:nvPr/>
        </p:nvGrpSpPr>
        <p:grpSpPr bwMode="auto">
          <a:xfrm>
            <a:off x="1928794" y="214290"/>
            <a:ext cx="7000924" cy="6500863"/>
            <a:chOff x="-1867" y="0"/>
            <a:chExt cx="47599" cy="62393"/>
          </a:xfrm>
        </p:grpSpPr>
        <p:pic>
          <p:nvPicPr>
            <p:cNvPr id="46087" name="Picture 13795"/>
            <p:cNvPicPr>
              <a:picLocks noChangeAspect="1" noChangeArrowheads="1"/>
            </p:cNvPicPr>
            <p:nvPr/>
          </p:nvPicPr>
          <p:blipFill>
            <a:blip r:embed="rId6" cstate="print"/>
            <a:srcRect/>
            <a:stretch>
              <a:fillRect/>
            </a:stretch>
          </p:blipFill>
          <p:spPr bwMode="auto">
            <a:xfrm>
              <a:off x="-1867" y="0"/>
              <a:ext cx="47599" cy="22542"/>
            </a:xfrm>
            <a:prstGeom prst="rect">
              <a:avLst/>
            </a:prstGeom>
            <a:noFill/>
          </p:spPr>
        </p:pic>
        <p:pic>
          <p:nvPicPr>
            <p:cNvPr id="46086" name="Picture 13797"/>
            <p:cNvPicPr>
              <a:picLocks noChangeAspect="1" noChangeArrowheads="1"/>
            </p:cNvPicPr>
            <p:nvPr/>
          </p:nvPicPr>
          <p:blipFill>
            <a:blip r:embed="rId7" cstate="print"/>
            <a:srcRect/>
            <a:stretch>
              <a:fillRect/>
            </a:stretch>
          </p:blipFill>
          <p:spPr bwMode="auto">
            <a:xfrm>
              <a:off x="-1867" y="21919"/>
              <a:ext cx="47599" cy="21260"/>
            </a:xfrm>
            <a:prstGeom prst="rect">
              <a:avLst/>
            </a:prstGeom>
            <a:noFill/>
          </p:spPr>
        </p:pic>
        <p:pic>
          <p:nvPicPr>
            <p:cNvPr id="46085" name="Picture 13799"/>
            <p:cNvPicPr>
              <a:picLocks noChangeAspect="1" noChangeArrowheads="1"/>
            </p:cNvPicPr>
            <p:nvPr/>
          </p:nvPicPr>
          <p:blipFill>
            <a:blip r:embed="rId8" cstate="print"/>
            <a:srcRect/>
            <a:stretch>
              <a:fillRect/>
            </a:stretch>
          </p:blipFill>
          <p:spPr bwMode="auto">
            <a:xfrm>
              <a:off x="-1867" y="42519"/>
              <a:ext cx="47599" cy="19874"/>
            </a:xfrm>
            <a:prstGeom prst="rect">
              <a:avLst/>
            </a:prstGeom>
            <a:noFill/>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Desktop\آرشیو رساله دکتری\بایگانی\تصاویر گل و طبیعت و\بایگانی\شخصی\عکس اقا قبادد\عکس\عکس 2\گالری انواع فونت بسم الله الرحمن الرحیم - حدیث_files\323536_E0G633Sg.jpg"/>
          <p:cNvPicPr>
            <a:picLocks noChangeAspect="1" noChangeArrowheads="1"/>
          </p:cNvPicPr>
          <p:nvPr/>
        </p:nvPicPr>
        <p:blipFill>
          <a:blip r:embed="rId2" cstate="print"/>
          <a:srcRect/>
          <a:stretch>
            <a:fillRect/>
          </a:stretch>
        </p:blipFill>
        <p:spPr bwMode="auto">
          <a:xfrm>
            <a:off x="214282" y="214290"/>
            <a:ext cx="8715436" cy="6429420"/>
          </a:xfrm>
          <a:prstGeom prst="rect">
            <a:avLst/>
          </a:prstGeom>
          <a:noFill/>
        </p:spPr>
      </p:pic>
    </p:spTree>
    <p:extLst>
      <p:ext uri="{BB962C8B-B14F-4D97-AF65-F5344CB8AC3E}">
        <p14:creationId xmlns:p14="http://schemas.microsoft.com/office/powerpoint/2010/main" val="12796080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000" dirty="0" smtClean="0">
                <a:solidFill>
                  <a:schemeClr val="bg1"/>
                </a:solidFill>
              </a:rPr>
              <a:t>ﺍﺳﺘﻘﺮﺍﺭ ﻭ ﺗﺤﻜﻴﻢ </a:t>
            </a:r>
            <a:r>
              <a:rPr lang="en-US" sz="2000" b="1" dirty="0" smtClean="0">
                <a:solidFill>
                  <a:schemeClr val="bg1"/>
                </a:solidFill>
              </a:rPr>
              <a:t>»</a:t>
            </a:r>
            <a:r>
              <a:rPr lang="ar-SA" sz="2000" dirty="0" smtClean="0">
                <a:solidFill>
                  <a:schemeClr val="bg1"/>
                </a:solidFill>
              </a:rPr>
              <a:t>ﺟﺎﻣﻌﻪي ﺩﻣﻮﻛﺮﺍﺗﻴﻚ </a:t>
            </a:r>
            <a:r>
              <a:rPr lang="en-US" sz="2000" b="1" dirty="0" smtClean="0">
                <a:solidFill>
                  <a:schemeClr val="bg1"/>
                </a:solidFill>
              </a:rPr>
              <a:t>«</a:t>
            </a:r>
            <a:r>
              <a:rPr lang="ar-SA" sz="2000" baseline="30000" dirty="0" smtClean="0">
                <a:solidFill>
                  <a:schemeClr val="bg1"/>
                </a:solidFill>
              </a:rPr>
              <a:t>١٢</a:t>
            </a:r>
            <a:r>
              <a:rPr lang="ar-SA" sz="2000" dirty="0" smtClean="0">
                <a:solidFill>
                  <a:schemeClr val="bg1"/>
                </a:solidFill>
              </a:rPr>
              <a:t> ﻭ ﻧﻴﺰ ﻧﻴﻞ ﺑﻪ ﺍﻧﺴﺠﺎﻡ ﻭ ﻳﻜﭙﺎﺭﭼﮕﻲ ﺍﺟﺘﻤﺎﻋﻲ ﺍﺯ ﺍﻫﺪﺍﻑ ﻣﻬﻢ ﻧﻈﺎﻡ ﺁﻣﻮﺯﺵ ﻭ ﭘﺮﻭﺭﺵ ﻛﺸﻮﺭﻫﺎ ﺩﺭ ﻋﺼﺮ ﺟﺪﻳﺪ ﺑﻪ ﺷﻤﺎﺭ ﻣﻲﺁﻳﺪ. ﺑﺮ ﺍﻳﻦ ﺍﺳﺎﺱ، ﻓﺮﺍﻳﻨﺪ ﺳﻴﺎﺳﺘﮕﺬﺍﺭي ﺁﻣﻮﺯﺷﻲ ﻻﺯﻡ ﺍﺳﺖ ﺩﺍﻧﺶ، ﺑﻴﻨﺶ، ﻧﮕﺮﺵ ﻭ ﻣﻬﺎﺭﺕﻫﺎي ﺯﻧﺪﮔﻲ ﻣﺪﻧﻲ ﻭ ﻧﻴﺰ ﺷﺮﺍﻳﻂ ﺫﻫﻨﻲ، ﺭﻭﺣﻲ ﻭ ﺭﻭﺍﻧﻲ ﻣﻮﺭﺩ ﻧﻴﺎﺯ ﺗﺮﺑﻴﺖ ﺩﻣﻮﻛﺮﺍﺗﻴﻚ ﺷﻬﺮﻭﻧﺪﺍﻥ ﺭﺍ ﻓﺮﺍﻫﻢ ﺳﺎﺯﺩ. ﺍﻭﻟﻴﻦ ﻣﻘﻮﻟﻪي ﻛﺎﺭﻛﺮﺩي ﺳﻴﺎﺳﺘﮕﺬﺍﺭي ﺁﻣﻮﺯﺷﻲ ﺩﺭ ﻗﺎﻟﺐ ﺍﻳﻦ ﻣﻀﻤﻮﻥ </a:t>
            </a:r>
            <a:r>
              <a:rPr lang="en-US" sz="2000" b="1" dirty="0" smtClean="0">
                <a:solidFill>
                  <a:schemeClr val="bg1"/>
                </a:solidFill>
              </a:rPr>
              <a:t>»</a:t>
            </a:r>
            <a:r>
              <a:rPr lang="ar-SA" sz="2000" dirty="0" smtClean="0">
                <a:solidFill>
                  <a:schemeClr val="bg1"/>
                </a:solidFill>
              </a:rPr>
              <a:t>ﺗﻌﻤﻴﻖ ﺭﻭﺣﻴﻪى ﻛﺜﺮﺕﮔﺮﺍﻳﻲ</a:t>
            </a:r>
            <a:r>
              <a:rPr lang="en-US" sz="2000" b="1" dirty="0" smtClean="0">
                <a:solidFill>
                  <a:schemeClr val="bg1"/>
                </a:solidFill>
              </a:rPr>
              <a:t>«</a:t>
            </a:r>
            <a:r>
              <a:rPr lang="ar-SA" sz="2000" dirty="0" smtClean="0">
                <a:solidFill>
                  <a:schemeClr val="bg1"/>
                </a:solidFill>
              </a:rPr>
              <a:t> ﺍﺳﺖ. ﻣﺪﺭﺳﻪ ﻣﺤﻞ ﺗﺒﺎﺩﻝ ﻧﻈﺮي ﻓﺮﺍﻫﻢ ﻣﻲﺁﻭﺭﺩ ﻛﻪ ﺩﺭ ﺁﻥ ﺗﻮﺍﻧﺎﻳﻲﻫﺎﻳﻲ ﺭﺷﺪ ﻣﻲﻳﺎﺑﻨﺪ ﻛﻪ ﺑﺮﺍي ﺗﺒﺪﻳﻞ ﺍﻓﺮﺍﺩ  ﺑﻪ ﺷﻬﺮﻭﻧﺪﺍﻥ ﺩﻣﻮﻛﺮﺍﺗﻴﻚ ﺷﺎﻳﺴﺘﻪ ﺍﻫﻤﻴﺖ ﻗﺎﻃﻊ ﻭ ﺣﻴﺎﺗﻲ ﺩﺍﺭﻧﺪ</a:t>
            </a:r>
            <a:endParaRPr lang="fa-IR" sz="2000" dirty="0" smtClean="0">
              <a:solidFill>
                <a:schemeClr val="bg1"/>
              </a:solidFill>
            </a:endParaRPr>
          </a:p>
        </p:txBody>
      </p:sp>
      <p:sp>
        <p:nvSpPr>
          <p:cNvPr id="11" name="Flowchart: Alternate Process 10"/>
          <p:cNvSpPr/>
          <p:nvPr/>
        </p:nvSpPr>
        <p:spPr>
          <a:xfrm>
            <a:off x="3000364" y="428604"/>
            <a:ext cx="478634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t>1-توسعه هنجارارهای اجتماعی</a:t>
            </a: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000" b="1" dirty="0" smtClean="0">
                <a:solidFill>
                  <a:schemeClr val="bg1"/>
                </a:solidFill>
              </a:rPr>
              <a:t>ﻓﺮﺍﻳﻨﺪ ﺳﻴﺎﺳﺘﮕﺬﺍﺭي ﺁﻣﻮﺯﺷﻲ ﺑﺎ ﺍﻳﺠﺎﺩ ﻭ ﺗﻮﺳﻌﻪي ﺳﺮﻣﺎﻳﻪﻫﺎي ﻏﻴﺮﻣﺎﺩي ( ﺍﻧﺴﺎﻧﻲ، ﺍﺟﺘﻤﺎﻋﻲ ﻭ ﻓﺮﻫﻨﮕﻲ )، ﺩﺭ ﺩﺳﺘﻴﺎﺑﻲ ﻧﻈﺎﻡ ﺗﻌﻠﻴﻢ ﻭ ﺗﺮﺑﻴﺖ ﺑﻪ ﻫﺪﻑ ﻛﻤﻚ ﺑﻪ ﺭﺷﺪ ﺍﻗﺘﺼﺎﺩي ﺟﺎﻣﻌﻪ ﻧﻘﺶﺁﻓﺮﻳﻨﻲ ﻣﻲﻛﻨﺪ. ﺗﺠﺎﺭﺏ ﭼﻨﺪ ﺩﻫﻪي ﺍﺧﻴﺮ ﺩﺭ ﺯﻣﻴﻨﻪي ﺗﻮﺳﻌﻪﻳﺎﻓﺘﮕﻲ ﻛﺸﻮﺭﻫﺎ ﻧﺸﺎﻥﺩﻫﻨﺪﻩي ﺍﻳﻦ ﻭﺍﻗﻌﻴﺖ ﺍﺳﺖ ﻛﻪ ﺩﺭ ﺩﻧﻴﺎي ﺍﻣﺮﻭﺯي ﺑﺮﺍي ﻧﻴﻞ ﺑﻪ ﺭﺷﺪ ﺍﻗﺘﺼﺎﺩي، </a:t>
            </a:r>
            <a:r>
              <a:rPr lang="en-US" sz="2000" b="1" dirty="0" smtClean="0">
                <a:solidFill>
                  <a:schemeClr val="bg1"/>
                </a:solidFill>
              </a:rPr>
              <a:t>»</a:t>
            </a:r>
            <a:r>
              <a:rPr lang="ar-SA" sz="2000" b="1" dirty="0" smtClean="0">
                <a:solidFill>
                  <a:schemeClr val="bg1"/>
                </a:solidFill>
              </a:rPr>
              <a:t>ﺍﻧﺒﺎﺷﺖ ﺳﺮﻣﺎﻳﻪى ﺍﻧﺴﺎﻧﻲ</a:t>
            </a:r>
            <a:r>
              <a:rPr lang="en-US" sz="2000" b="1" dirty="0" smtClean="0">
                <a:solidFill>
                  <a:schemeClr val="bg1"/>
                </a:solidFill>
              </a:rPr>
              <a:t>«</a:t>
            </a:r>
            <a:r>
              <a:rPr lang="ar-SA" sz="2000" b="1" dirty="0" smtClean="0">
                <a:solidFill>
                  <a:schemeClr val="bg1"/>
                </a:solidFill>
              </a:rPr>
              <a:t> ﺑﻪ ﻣﺮﺍﺗﺐ ﺍﺯ ﺍﻫﻤﻴﺖ ﻭ ﺍﺭﺯﺵ ﺑﻴﺶﺗﺮي ﻧﺴﺒﺖ ﺑﻪ ﺳﺮﻣﺎﻳﻪي ﻃﺒﻴﻌﻲ</a:t>
            </a:r>
            <a:r>
              <a:rPr lang="ar-SA" sz="2000" b="1" baseline="30000" dirty="0" smtClean="0">
                <a:solidFill>
                  <a:schemeClr val="bg1"/>
                </a:solidFill>
              </a:rPr>
              <a:t> </a:t>
            </a:r>
            <a:r>
              <a:rPr lang="ar-SA" sz="2000" b="1" dirty="0" smtClean="0">
                <a:solidFill>
                  <a:schemeClr val="bg1"/>
                </a:solidFill>
              </a:rPr>
              <a:t>ﺑﺮﺧﻮﺭﺩﺍﺭ ﺍﺳﺖ</a:t>
            </a:r>
            <a:endParaRPr lang="fa-IR" sz="2000" b="1" dirty="0" smtClean="0">
              <a:solidFill>
                <a:schemeClr val="bg1"/>
              </a:solidFill>
            </a:endParaRPr>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indent="14288" algn="ctr" fontAlgn="base">
              <a:spcBef>
                <a:spcPct val="0"/>
              </a:spcBef>
              <a:spcAft>
                <a:spcPct val="0"/>
              </a:spcAft>
            </a:pPr>
            <a:r>
              <a:rPr lang="ar-SA" sz="2800" b="1" dirty="0" smtClean="0">
                <a:solidFill>
                  <a:schemeClr val="tx1"/>
                </a:solidFill>
                <a:latin typeface="Times New Roman" pitchFamily="18" charset="0"/>
                <a:ea typeface="Times New Roman" pitchFamily="18" charset="0"/>
                <a:cs typeface="B Nazanin" pitchFamily="2" charset="-78"/>
              </a:rPr>
              <a:t>خلق سرمایه هاي غیرمادي</a:t>
            </a:r>
            <a:endParaRPr lang="ar-SA" sz="36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1" name="Flowchart: Alternate Process 10"/>
          <p:cNvSpPr/>
          <p:nvPr/>
        </p:nvSpPr>
        <p:spPr>
          <a:xfrm>
            <a:off x="2071670" y="3143248"/>
            <a:ext cx="6858048" cy="128588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000" dirty="0" smtClean="0"/>
              <a:t>ﻳﻜﻲ ﺍﺯ ﻣﻬﻢﺗﺮﻳﻦ ﺍﺭﺯﺵﻫﺎي ﺍﺟﺘﻤﺎﻋﻲ، ﺍﺭﺯﺵِ</a:t>
            </a:r>
            <a:r>
              <a:rPr lang="en-US" sz="2000" b="1" dirty="0" smtClean="0"/>
              <a:t>»</a:t>
            </a:r>
            <a:r>
              <a:rPr lang="ar-SA" sz="2000" dirty="0" smtClean="0"/>
              <a:t> ﺑﺮﺍﺑﺮى</a:t>
            </a:r>
            <a:r>
              <a:rPr lang="en-US" sz="2000" b="1" dirty="0" smtClean="0"/>
              <a:t>«</a:t>
            </a:r>
            <a:r>
              <a:rPr lang="ar-SA" sz="2000" dirty="0" smtClean="0"/>
              <a:t> ﺍﺳﺖ. ﺷﻬﺮﻭﻧﺪي ﻣﺪﺭﻥ ﭘﺪﻳﺪﻩﺍي ﺫﺍﺗﺎ ﺑﺮﺍﺑﺮﮔﺮﺍ ﻭ ﻣﺴﺎﻭﺍﺕﻃﻠﺐ ﺍﺳﺖ. ﺍﺳﺎﺳﺎ ﺷﻬﺮﻭﻧﺪي ﺑﺮ ﻓﻬﻤﻲ ﺍﺯ ﺑﺮﺍﺑﺮيﺧﻮﺍﻫﻲ ﺍﺳﺘﻮﺍﺭ ﺍﺳﺖ</a:t>
            </a:r>
            <a:endParaRPr lang="fa-IR" sz="2000"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16" name="Flowchart: Alternate Process 15"/>
          <p:cNvSpPr/>
          <p:nvPr/>
        </p:nvSpPr>
        <p:spPr>
          <a:xfrm>
            <a:off x="2071670" y="4572008"/>
            <a:ext cx="6858048" cy="20002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1400" b="1" dirty="0" smtClean="0"/>
              <a:t>»</a:t>
            </a:r>
            <a:r>
              <a:rPr lang="ar-SA" dirty="0" smtClean="0"/>
              <a:t>ﺑﺴﻂ ﻓﺮﻫﻨﮓ ﻗﺎﻧﻮﻥﮔﺮﺍﻳﻲ</a:t>
            </a:r>
            <a:r>
              <a:rPr lang="en-US" dirty="0" smtClean="0"/>
              <a:t>«</a:t>
            </a:r>
            <a:r>
              <a:rPr lang="ar-SA" dirty="0" smtClean="0"/>
              <a:t> ﺳﻮﻣﻴﻦ ﻣﻘﻮﻟﻪي ﻛﺎﺭﻛﺮﺩي ﺳﻴﺎﺳﺘﮕﺬﺍﺭي ﺁﻣﻮﺯﺷﻲ ﺩﺭ ﺍﻳﻦ ﻣﻀﻤﻮﻥ ﺍﺳﺖ.. ﺑﺮﻗﺮﺍﺭي ﻭ ﺍﺳﺘﻤﺮﺍﺭ ﻧﻈﻢ ﻭ ﺛﺒﺎﺕ ﺍﺟﺘﻤﺎﻋﻲ ﺩﺭ ﺟﻮﺍﻣﻊ ﺩﻣﻮﻛﺮﺍﺗﻴﻚ ﻧﻴﺎﺯﻣﻨﺪ ﭘﺎﻳﺒﻨﺪي ﺷﻬﺮﻭﻧﺪﺍﻥ ﺑﻪ ﻗﺎﻧﻮﻥ ﺍﺳﺖ ﻛﻪ ﺍﺯ ﺁﻥ ﺑﻪ ﻗﺎﻧﻮﻥﭘﺬﻳﺮي، ﻗﺎﻧﻮﻥﮔﺮﺍﻳﻲ ﻭ ﻗﺎﻧﻮﻧﻤﻨﺪي ﻳﺎﺩ ﻣﻲﺷﻮﺩ. ﻗﺎﻧﻮﻥﮔﺮﺍﻳﻲ ﺑﻪ ﻣﻌﻨﺎي ﺍﻟﺘﺰﺍﻡ ﺍﻓﺮﺍﺩ ﺑﻪ ﻗﻮﺍﻋﺪ، ﺍﺭﺯﺵﻫﺎ ﻭ ﻫﻨﺠﺎﺭﻫﺎي ﺍﺟﺘﻤﺎﻋﻲ ﻭ ﻧﻴﺰ ﺣﺎﻛﻤﻴﺖ ﻭ ﺣﻜﻮﻣﺖ ﻗﺎﻧﻮﻥ، ﺩﺭ ﭘﺮﻭﺭﺵ ﺷﻬﺮﻭﻧﺪﺍﻥ ﺧﻮﺏ ﺑﺴﻴﺎﺭ ﻣﺆﺛﺮ ﺍﺳﺖ</a:t>
            </a:r>
            <a:endParaRPr lang="fa-IR" sz="1400" dirty="0" smtClean="0"/>
          </a:p>
        </p:txBody>
      </p:sp>
      <p:sp>
        <p:nvSpPr>
          <p:cNvPr id="17" name="Flowchart: Alternate Process 16"/>
          <p:cNvSpPr/>
          <p:nvPr/>
        </p:nvSpPr>
        <p:spPr>
          <a:xfrm>
            <a:off x="2071670" y="1643050"/>
            <a:ext cx="6858048" cy="128588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000" dirty="0" smtClean="0"/>
              <a:t>ﺩﺭ ﺣﻘﻴﻘﺖ ﻣﻔﻬﻮﻡ </a:t>
            </a:r>
            <a:r>
              <a:rPr lang="en-US" sz="2000" b="1" dirty="0" smtClean="0"/>
              <a:t>»</a:t>
            </a:r>
            <a:r>
              <a:rPr lang="ar-SA" sz="2000" dirty="0" smtClean="0"/>
              <a:t>ﺷﻬﺮﻭﻧﺪي ﺧﺼﻮﺻﻲ</a:t>
            </a:r>
            <a:r>
              <a:rPr lang="en-US" sz="2000" b="1" dirty="0" smtClean="0"/>
              <a:t>«</a:t>
            </a:r>
            <a:r>
              <a:rPr lang="ar-SA" sz="2000" dirty="0" smtClean="0"/>
              <a:t>ﺣﺎﻭي ﻳﻚ ﺗﻀﺎﺩ ﺍﺳﺖ، ﺑﺪﺍﻥ ﻣﻌﻨﺎ ﻛﻪ ﺍﻳﻦ ﻣﻔﻬﻮﻡ ﻋﻼﻭﻩ ﺑﺮ ﺣﻘﻮﻕ، ﺩﺭﺑﺮﺩﺍﺭﻧﺪﻩي ﻭﻇﺎﻳﻒ ﻭ ﺗﻌﻬﺪﺍﺕ ﻧﻴﺰ ﻣﻲﺑﺎﺷﺪ </a:t>
            </a:r>
            <a:endParaRPr lang="fa-IR" sz="2000" dirty="0" smtClean="0"/>
          </a:p>
        </p:txBody>
      </p:sp>
      <p:sp>
        <p:nvSpPr>
          <p:cNvPr id="18" name="Rounded Rectangle 17"/>
          <p:cNvSpPr/>
          <p:nvPr/>
        </p:nvSpPr>
        <p:spPr>
          <a:xfrm>
            <a:off x="2857488" y="285728"/>
            <a:ext cx="514353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indent="158750" algn="ctr" fontAlgn="base">
              <a:spcBef>
                <a:spcPct val="0"/>
              </a:spcBef>
              <a:spcAft>
                <a:spcPct val="0"/>
              </a:spcAft>
            </a:pPr>
            <a:r>
              <a:rPr lang="ar-SA" sz="2800" b="1" dirty="0" smtClean="0">
                <a:solidFill>
                  <a:schemeClr val="tx1"/>
                </a:solidFill>
                <a:latin typeface="Times New Roman" pitchFamily="18" charset="0"/>
                <a:ea typeface="Times New Roman" pitchFamily="18" charset="0"/>
                <a:cs typeface="B Nazanin" pitchFamily="2" charset="-78"/>
              </a:rPr>
              <a:t>نهادینه سازي جامعه پذیري سیاسی</a:t>
            </a:r>
            <a:endParaRPr lang="ar-SA" sz="3600" dirty="0" smtClean="0">
              <a:solidFill>
                <a:schemeClr val="tx1"/>
              </a:solidFill>
              <a:latin typeface="Arial" pitchFamily="34" charset="0"/>
              <a:cs typeface="Arial"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14290"/>
            <a:ext cx="6929486" cy="63579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2285984" y="571480"/>
            <a:ext cx="6286544" cy="27146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4800" b="1" dirty="0" smtClean="0">
                <a:solidFill>
                  <a:schemeClr val="tx1"/>
                </a:solidFill>
                <a:latin typeface="Times New Roman" pitchFamily="18" charset="0"/>
                <a:ea typeface="Times New Roman" pitchFamily="18" charset="0"/>
                <a:cs typeface="B Nazanin" pitchFamily="2" charset="-78"/>
              </a:rPr>
              <a:t>ﻣﺪلﻫﺎى ﺳﻴﺎﺳﺖﮔﺬارى</a:t>
            </a:r>
            <a:endParaRPr lang="ar-SA" sz="60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13" name="Striped Right Arrow 12"/>
          <p:cNvSpPr/>
          <p:nvPr/>
        </p:nvSpPr>
        <p:spPr>
          <a:xfrm rot="5400000">
            <a:off x="3830471" y="3027521"/>
            <a:ext cx="2786082" cy="373191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286116" y="428604"/>
            <a:ext cx="4057672"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Times New Roman" pitchFamily="18" charset="0"/>
                <a:ea typeface="Times New Roman" pitchFamily="18" charset="0"/>
                <a:cs typeface="B Nazanin" pitchFamily="2" charset="-78"/>
              </a:rPr>
              <a:t>ﻣﺪل ﮔﺮوﻫﻲ: </a:t>
            </a: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13" name="Flowchart: Alternate Process 12"/>
          <p:cNvSpPr/>
          <p:nvPr/>
        </p:nvSpPr>
        <p:spPr>
          <a:xfrm>
            <a:off x="2214546" y="1371600"/>
            <a:ext cx="6500858" cy="484348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4400" b="1" dirty="0" smtClean="0">
                <a:solidFill>
                  <a:schemeClr val="tx1"/>
                </a:solidFill>
                <a:latin typeface="Times New Roman" pitchFamily="18" charset="0"/>
                <a:ea typeface="Times New Roman" pitchFamily="18" charset="0"/>
                <a:cs typeface="B Nazanin" pitchFamily="2" charset="-78"/>
              </a:rPr>
              <a:t>ﺳﻴﺎﺳﺖﮔﺬارى ﺑﻪ ﻣﺜﺎﺑﻪ ﺣﺎﺻﻞ ﺗﻌﺎدل و ﺗﻌﺎﻣﻞ ﺑﻴﻦ ﮔﺮوﻫﻲ</a:t>
            </a:r>
            <a:endParaRPr lang="fa-IR" sz="4400" b="1" dirty="0" smtClean="0">
              <a:solidFill>
                <a:schemeClr val="tx1"/>
              </a:solidFill>
              <a:latin typeface="Times New Roman" pitchFamily="18" charset="0"/>
              <a:ea typeface="Times New Roman" pitchFamily="18" charset="0"/>
              <a:cs typeface="B Nazanin" pitchFamily="2" charset="-78"/>
            </a:endParaRPr>
          </a:p>
          <a:p>
            <a:pPr lvl="0" algn="ctr" fontAlgn="base">
              <a:spcBef>
                <a:spcPct val="0"/>
              </a:spcBef>
              <a:spcAft>
                <a:spcPct val="0"/>
              </a:spcAft>
            </a:pPr>
            <a:r>
              <a:rPr lang="ar-SA" sz="5400" dirty="0" smtClean="0"/>
              <a:t> </a:t>
            </a:r>
            <a:r>
              <a:rPr lang="ar-SA" sz="2400" b="1" dirty="0" smtClean="0"/>
              <a:t>ﻧﻈﺮﻳﻪ ﮔﺮوﻫﻲ ﺑﺎاﻳﻦﻫﺪف</a:t>
            </a:r>
            <a:r>
              <a:rPr lang="fa-IR" sz="2400" b="1" dirty="0" smtClean="0"/>
              <a:t> </a:t>
            </a:r>
            <a:r>
              <a:rPr lang="ar-SA" sz="2400" b="1" dirty="0" smtClean="0"/>
              <a:t>آﻏﺎزﻣﻲﺷﻮد ﻛﻪ ﺗﻌﺎﻣﻞ ﺑﻴﻦ ﮔﺮوهﻫﺎ، اﺻﻞ اﺳﺎﺳﻲ ﺳﻴﺎﺳﺖ اﺳﺖ. اﻓﺮاد ﺑﺎ ﻣﻨﺎﻓﻊ ﻣﺸﺘﺮك، ﺑﻪ ﻃﻮر رﺳﻤﻲ و ﻏﻴﺮ رﺳﻤﻲ ﺑﺮاى ﺗﺤﻤﻴﻞ ﺗﻘﺎﺿﺎﻳﺸﺎن ﺑﻪ ﺣﻜﻮﻣﺖ ﺑﺎ ﻳﻜﺪﻳﮕﺮ ﻣﺘﺤﺪ ﻣﻲﺷﻮﻧﺪ</a:t>
            </a:r>
            <a:endParaRPr lang="ar-SA" sz="7200" b="1"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ﻣﺪل ﺗﺼﻤﻴﻢﮔﻴﺮى اﺟﺘﻤﺎﻋﻲ ﻣﺴﺘﻘﻴﻢ و ﻏﻴﺮ ﻣﺴﺘﻘﻴﻢ</a:t>
            </a:r>
            <a:endParaRPr lang="fa-IR"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14" name="Rounded Rectangle 13"/>
          <p:cNvSpPr/>
          <p:nvPr/>
        </p:nvSpPr>
        <p:spPr>
          <a:xfrm>
            <a:off x="2143108" y="1285860"/>
            <a:ext cx="6572296" cy="5143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hangingPunct="0"/>
            <a:r>
              <a:rPr lang="ar-SA" sz="2400" b="1" dirty="0" smtClean="0">
                <a:solidFill>
                  <a:schemeClr val="tx1"/>
                </a:solidFill>
              </a:rPr>
              <a:t>در ﺑﺮرﺳﻲ ﻓﺮآﻳﻨﺪﻫﺎى ﺗﺼﻤﻴﻢ ﮔﻴﺮى اﺟﺘﻤﺎﻋﻲ ﻣﺴﺌﻠﻪ اﺳﺎﺳﻲ اﻳﻦ اﺳﺖ ﻛﻪ ﺗﺮﺗﻴﺐ اوﻟﻮﻳﺖﻫﺎى ﻓﺮدى ﺑﺮاى ﺟﻮاﺑﮕﻮﻳﻲ ﺑﻪ ﺷﺮاﻳﻂ ﻣﺸﺨﺺ ﻣﻌﻴﺎرﻫﺎ و ﺿﻮاﺑﻂ ﺑﻪ ﺻﻮرت ﺗﺮﺗﻴﺐ اوﻟﻮﻳﺖﻫﺎى اﺟﺘﻤﺎﻋﻲ ﺗﻐﻴﻴﺮ ﻳﺎﺑﺪ. ﻓﺮآﻳﻨﺪ ﺗﺼﻤﻴﻢ ﮔﻴﺮى اﺟﺘﻤﺎﻋﻲ ﺑﻪ اﺟﺘﻤﺎع دو ﻧﻔﺮ ﻳﺎ ﺑﻴﺸﺘﺮ ازﺷﻬﺮوﻧﺪان ﺟﺎﻣﻌﻪ ﺟﻬﺖ اﺗﺨﺎذ ﺗﺼﻤﻴﻤﻲ ﻛﻪ از آن ﻣﻨﺘﻔﻊ ﻣﻲﺷﻮﻧﺪ، ﮔﻮﻳﻨﺪ</a:t>
            </a:r>
            <a:endParaRPr lang="fa-IR" sz="2400" b="1" dirty="0" smtClean="0">
              <a:solidFill>
                <a:schemeClr val="tx1"/>
              </a:solidFill>
            </a:endParaRPr>
          </a:p>
          <a:p>
            <a:pPr hangingPunct="0"/>
            <a:r>
              <a:rPr lang="ar-SA" sz="2400" b="1" dirty="0" smtClean="0"/>
              <a:t>١- ﻓﺮآﻳﻨﺪ اﻧﺘﺨﺎب ﻣﺴﺘﻘﻴﻢ ﺷﻬﺮوﻧﺪان:</a:t>
            </a:r>
            <a:endParaRPr lang="en-US" sz="2400" b="1" dirty="0" smtClean="0"/>
          </a:p>
          <a:p>
            <a:pPr hangingPunct="0"/>
            <a:r>
              <a:rPr lang="ar-SA" sz="2400" b="1" dirty="0" smtClean="0"/>
              <a:t>٢- ﻓﺮآﻳﻨﺪ ﺗﺼﻤﻴﻢ ﮔﻴﺮى ﻏﻴﺮ ﻣﺴﺘﻘﻴﻢ:</a:t>
            </a:r>
            <a:endParaRPr lang="en-US" sz="2400" b="1" dirty="0" smtClean="0"/>
          </a:p>
          <a:p>
            <a:pPr hangingPunct="0"/>
            <a:r>
              <a:rPr lang="ar-SA" sz="2400" b="1" dirty="0" smtClean="0"/>
              <a:t>٣- ﻓﺮآﻳﻨﺪ اﻧﺘﺨﺎب ﺗﺮﻛﻴﺒﻲ:</a:t>
            </a:r>
            <a:endParaRPr lang="en-US" sz="2400" b="1" dirty="0" smtClean="0"/>
          </a:p>
          <a:p>
            <a:pPr algn="just"/>
            <a:endParaRPr lang="fa-IR" sz="20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Times New Roman" pitchFamily="18" charset="0"/>
                <a:ea typeface="Times New Roman" pitchFamily="18" charset="0"/>
                <a:cs typeface="B Nazanin" pitchFamily="2" charset="-78"/>
              </a:rPr>
              <a:t> 3.روش دﻟﻔﻲ</a:t>
            </a: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54273" name="Rectangle 1"/>
          <p:cNvSpPr>
            <a:spLocks noChangeArrowheads="1"/>
          </p:cNvSpPr>
          <p:nvPr/>
        </p:nvSpPr>
        <p:spPr bwMode="auto">
          <a:xfrm>
            <a:off x="2143108" y="1202463"/>
            <a:ext cx="635798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در اﻳﻦ روش ﺑﺮاى ﺗﺼﻤﻴﻢﮔﻴﺮى، ﮔﺮوﻫﻲ را اﻧﺘﺨﺎب ﻣﻲﻛﻨﻨﺪ و ﻧﻈﺮات آنﻫﺎ را در ﭘﺮﺳﺶﻧﺎﻣﻪاى ﺟﻮﻳﺎ ﻣﻲﺷﻮﻧﺪ. ﺳﭙﺲ آن را ﺑﺮا ى ﺗﻤﺎم اﻋﻀﺎى ﮔﺮوه ﻣﻲﻓﺮﺳﺘﻨﺪ. اﻳﻦ ﻧﻈﺮات ﺗﻮﺳﻂ دﻳﮕﺮ اﻋﻀﺎ ﻣﻮرد ارزﻳﺎﺑﻲ ﻗﺮار ﻣﻲﮔﻴﺮد. ﺑﻪ اﻳﻦ ﺗﺮﺗﻴﺐ راهﺣﻠﻲ ﻛﻪ ﺑﻴﺸﺘﺮﻳﻦ اﻣﺘﻴﺎز و ﻣﻴﺰان ﺗﻮاﻓﻖ را ﻛﺴﺐ ﻛﻨﺪ، ﺑﻪﻋﻨﻮان ﺗﺼﻤﻴﻢ اﺻﻠﺢ اﻧﺘﺨﺎب ﻣﻲﺷﻮد. از آﻧﺠﺎ ﻛﻪ در اﻳﻦ روش اﻓﺮادﻟﺰوﻣﺎً ﻳﻜﺪﻳﮕﺮ را ﻧﻤﻲﺷﻨﺎﺳﻨﺪ و ﺑﺎ ﻫﻢ ﺑﺮﺧﻮرد ﭼﻬﺮهﺑﻪﭼﻬﺮه ﻧﺪارﻧﺪ، ﺳﺒﺐ ﺑﻪ ﺣﺪاﻗﻞ رﺳﻴﺪن ﻓﺸﺎر ﮔﺮوﻫﻲ و ﺳﺎﻳﻪ اﻓﻜﻨﺪن اﻓﻜﺎر اﻓﺮاد ﺑﺮ ﻫﻢ ﻣﻲﺷﻮد و اﻓﺮاد ﻓﺮﺻﺖ ﻣﻲﻳﺎﺑﻨﺪ ﺑﺎ دﻳﺪى ﺑﻲﻃﺮﻓﺎﻧﻪ ﺑﻪ ﻗﻀﺎوت ﺑﭙﺮدازﻧﺪ</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3200" b="1" dirty="0" smtClean="0">
                <a:solidFill>
                  <a:schemeClr val="tx1"/>
                </a:solidFill>
                <a:latin typeface="Times New Roman" pitchFamily="18" charset="0"/>
                <a:ea typeface="Times New Roman" pitchFamily="18" charset="0"/>
                <a:cs typeface="B Nazanin" pitchFamily="2" charset="-78"/>
              </a:rPr>
              <a:t>4. ﻣﺪل ﺳﻴﺴﺘﻤﻲ</a:t>
            </a:r>
            <a:endParaRPr lang="en-US" sz="14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55297" name="Rectangle 1"/>
          <p:cNvSpPr>
            <a:spLocks noChangeArrowheads="1"/>
          </p:cNvSpPr>
          <p:nvPr/>
        </p:nvSpPr>
        <p:spPr bwMode="auto">
          <a:xfrm>
            <a:off x="2143108" y="1591579"/>
            <a:ext cx="6572296"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ﺳﻴﺎﺳﺖﮔﺬارى در ﻗﺎﻟﺐ ﺳﻴﺴﺘﻢ، ﺣﺎﺻﻞ دادهﻫﺎى ﻣﺤﻴﻄﻲ و ﺟﺮﻳﺎﻧﻲ اﺳﺖ ﻛﻪ راهﺣﻞﻫﺎﻳﻲ ﺑﻪﺻﻮرت ﺳﻴﺎﺳﺖ ﺑﺮﻣﺒﻨﺎى ﻣﺸﻜﻼت درﻳﺎﻓﺘﻲ اراﺋﻪ ﻣﻲدﻫﺪ. ارزش و اﻋﺘﺒﺎر ﻣﺪل ﺳﻴﺴﺘﻤﻲ، در ﻣﻄﺮح ﺳﺎﺧﺘﻦ ﭘﺮﺳﺶﻫﺎى زﻳﺮ اﺳﺖ:</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اﻟﻒ) اﺑﻌﺎد ﻣﻬﻢ ﻣﺤﻴﻂ ﻛﻪ ﻧﻴﺎزﻫﺎ را ﻣﺤﺴﻮس ﺳﺎﺧﺘﻪ و در ﻣﻘﺎﺑﻞ ﻧﻈﺎم ﺳﻴﺎﺳﻲ ﻗﺮار ﻣﻲدﻫﻨﺪ، ﻛﺪاﻣﻨﺪ؟</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ب) وﻳﮋﮔﻲﻫﺎى ﻣﻬﻢ ﺳﻴﺴﺘﻢ ﻛﻪ آن را ﻗﺎدر ﻣﻲﺳﺎزد ﻧﻴﺎزﻫﺎ را ﺑﻪ ﺳﻴﺎﺳﺖ ﻋﻤﻮﻣﻲ ﺗﺒﺪﻳﻞ ﺳﺎزد و در ﺑﻠﻨﺪﻣﺪت ﺧﻮد را ﺣﻔﻆ ﻛﻨﺪ، ﻛﺪام اﺳﺖ؟</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د) وﻳﮋﮔﻲﻫﺎى ﺳﻴﺴﺘﻢ ﭼﮕﻮﻧﻪ ﺑﺮ ﻣﺤﺘﻮاى ﺳﻴﺎﺳﺖﮔﺬارى ﻋﻤﻮﻣﻲ ﺗﺄﺛﻴﺮ ﻣﻲﮔﺬارﻧﺪ؟</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ه) دادهﻫﺎى ﻣﺤﻴﻄﻲ ﭼﮕﻮﻧﻪ ﺑﺮ ﻣﺤﺘﻮاى ﺳﻴﺎﺳﺖ ﻋﻤﻮﻣﻲ تاثیر دارند؟</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و) ﺗﺄﺛﻴﺮ ﺳﻴﺎﺳﺖ ﺑﺮ ﻣﺤﻴﻂ و وﻳﮋﮔﻲ ﺳﻴﺴﺘﻢ از ﻃﺮﻳﻖ ﺑﺎزﺧﻮرد ﺑﻪ ﭼﻪ ﻧﺤﻮى ﺻﻮرت ﻣﻲﮔﻴﺮد؟</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3200" b="1" dirty="0" smtClean="0">
                <a:solidFill>
                  <a:schemeClr val="tx1"/>
                </a:solidFill>
                <a:latin typeface="Times New Roman" pitchFamily="18" charset="0"/>
                <a:ea typeface="Times New Roman" pitchFamily="18" charset="0"/>
                <a:cs typeface="B Nazanin" pitchFamily="2" charset="-78"/>
              </a:rPr>
              <a:t>ﻣﺪل ﻓﺮآﻳﻨﺪى</a:t>
            </a:r>
            <a:endParaRPr lang="en-US" sz="14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56321" name="Rectangle 1"/>
          <p:cNvSpPr>
            <a:spLocks noChangeArrowheads="1"/>
          </p:cNvSpPr>
          <p:nvPr/>
        </p:nvSpPr>
        <p:spPr bwMode="auto">
          <a:xfrm>
            <a:off x="2143108" y="1193927"/>
            <a:ext cx="65722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اﻳﻦ ﻣﺪل ﻧﺎﻇﺮ ﺑﺮ اﻳﻦ دﻳﺪﮔﺎه اﺳﺖ ﻛﻪ ﺳﻴﺎﺳﺖﮔﺬارى در ﻳﻚ ﻣﻘﻄﻊ ﺧﺎص و ﺑﻪﺻﻮرت ﻳﻚ ﻋﻤﻞ ﻣﺴﺘﻘﻞ ﺻﻮرت ﻧﻤﻲﮔﻴﺮد، ﺑﻠﻜﻪ ﺑﻪ ﺻﻮرت ﻳﻚ ﭼﺮﺧﻪ، ﻓﺮآﻳﻨﺪى را ﺗﺸﻜﻴﻞ ﻣﻲدﻫﺪ ﻛﻪ ﺷﺎﻣﻞ ﭼﻨﺪﻳﻦ ﻓﻌﺎﻟﻴﺖ و ﻣﺮﺣﻠﻪ اﺳﺖ. ﺑﻪﻃﻮر ﺧﻼﺻﻪ ﻓﺮآﻳﻨﺪ ﺳﻴﺎﺳﺖ را ﻣﻲﺗﻮان ﺑﻪﻣﺜﺎﺑﻪ ﻣﺠﻤﻮﻋﻪاى از ﻓﻌﺎﻟﻴﺖﻫﺎى ﺳﻴﺎﺳﻲ در ﻗﺎﻟﺐ ﻣﺮاﺣﻞ ﺷﻨﺎﺳﺎﻳﻲ ﻣﺸﻜﻞ، ﺗﺪوﻳﻦ راهﺣﻞﻫﺎ، ﻗﺎﻧﻮﻧﻲ ﻛﺮدن، اﺟﺮا و ارزﻳﺎﺑﻲ در ﻧﻈﺮ ﮔﺮﻓﺖ. دﻳﺪﮔﺎه ﻓﺮآﻳﻨﺪى، ﺳﻴﺎﺳﺖﮔﺬارى را ﻣﺠﻤﻮﻋﻪاى از وﻇﺎﻳﻒ ﻣﺮﺗﺒﻂ ﺑﻪﻫﻢ و در ﻛﻨﺎر ﻳﻜﺪﻳﮕﺮ ﻣﻲﺑﻴﻨﺪ ﻛﻪ در ﺗﻼش ﺑﺮاى ﺣﻞ ﻣﺴﺌﻠﻪ ﻋﻤﻮﻣﻲ ﻳﺎ رﻓﻊ ﻧﻴﺎز ﺟﺎﻣﻌﻪ اﺳﺖ. اﻟﺒﺘﻪ اﻳﻦ ﻣﺪل ﻣﺸﺨﺺ ﻧﻤﻲﻛﻨﺪ ﻛﻪ ﺗﻐﻴﻴﺮ در ارﻛﺎن ﺗﺼﻤﻴﻢﮔﻴﺮى و ﺗﻐﻴﻴﺮ ﻓﺮآﻳﻨﺪ رﺳﻤﻲ ﻳﺎ ﻏﻴﺮرﺳﻤﻲ ﺳﻴﺎﺳﺖﮔﺬارى، ﺗﺎ ﭼﻪ ﺣﺪ ﻣﺤﺘﻮاى ﺳﻴﺎﺳﺖ ﻋﻤﻮﻣﻲ را ﺗﻐﻴﻴﺮ ﻣﻲدﻫﺪ. اﻳﻦ دﻳﺪﮔﺎه ﺑﻴﺶ از آﻧﻜﻪ ﺑﺮ ﻣﺤﺘﻮا ﻣﺘﻤﺮﻛﺰ ﺑﺎﺷﺪ، ﺑﺮ ﺳﺎﺧﺘﺎر و ﭼﮕﻮﻧﮕﻲ ﻋﻤﻞ ﺗﺄﻛﻴﺪ ﻣﻲﻛﻨﺪ </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3200" dirty="0" smtClean="0">
                <a:solidFill>
                  <a:schemeClr val="tx1"/>
                </a:solidFill>
                <a:latin typeface="Times New Roman" pitchFamily="18" charset="0"/>
                <a:ea typeface="Times New Roman" pitchFamily="18" charset="0"/>
                <a:cs typeface="B Nazanin" pitchFamily="2" charset="-78"/>
              </a:rPr>
              <a:t>ﻣﺪل ﮔﺮدوﻧﻪاى</a:t>
            </a:r>
            <a:endParaRPr lang="en-US" sz="14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57345" name="Rectangle 1"/>
          <p:cNvSpPr>
            <a:spLocks noChangeArrowheads="1"/>
          </p:cNvSpPr>
          <p:nvPr/>
        </p:nvSpPr>
        <p:spPr bwMode="auto">
          <a:xfrm>
            <a:off x="2071670" y="1928777"/>
            <a:ext cx="664373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ﻳﻜ</a:t>
            </a:r>
            <a:r>
              <a:rPr kumimoji="0" lang="ar-SA" sz="32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ﻲ از ﻣﺪلﻫﺎى ﻓﺮآﻳﻨﺪ ﺳﻴﺎﺳﺖﮔﺬارى ﻋﻤﻮﻣﻲ، ﻣﺪل ﮔﺮدوﻧﻪاى اﺳﺖ ﻛﻪ در آن ﺑﺮ ﻧﻘﺶ ﻗﻮه ﻣﺠﺮﻳﻪ و ﻣﺪﻳﺮان آن ﺑﻪﻋﻨﻮان ﺳﻴﺎﺳﺖﮔﺬاران اﺻﻠﻲ ﺗﺄﻛﻴﺪ ﻣﻲﺷﻮد. اﻃﻼق ﻟﻔﻆ ﮔﺮدوﻧﻪ ﺑﻪ اﻳﻦ ﻣﺪل ﺑﺮ اﻳﻦ ﻣﺒﻨﺎ اﺳﺖ ﻛﻪ ﺳﻴﺎﺳﺖﮔﺬارى را ﺑﻪﺻﻮرت ﮔﺮدوﻧﻪاى ﻣﺠﺴﻢ ﻣﻲﻛﻨﺪ ﻛﻪ در ﻣﺤﻮر آن ﻣﺪﻳﺮان ﻗﻮه ﻣﺠﺮﻳﻪ و در </a:t>
            </a:r>
            <a:r>
              <a:rPr kumimoji="0" lang="fa-IR" sz="32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پیر</a:t>
            </a:r>
            <a:r>
              <a:rPr kumimoji="0" lang="ar-SA" sz="32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اﻣﻮﻧﺶﻋﻮاﻣﻞدﻳﮕﺮﻗﺮاردارﻧﺪ</a:t>
            </a:r>
            <a:endParaRPr kumimoji="0" lang="ar-SA" sz="400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214422"/>
            <a:ext cx="6715172" cy="5072098"/>
          </a:xfrm>
        </p:spPr>
        <p:txBody>
          <a:bodyPr>
            <a:noAutofit/>
          </a:bodyPr>
          <a:lstStyle/>
          <a:p>
            <a:pPr algn="just" hangingPunct="0"/>
            <a:r>
              <a:rPr lang="ar-SA" sz="2000" b="1" dirty="0" smtClean="0"/>
              <a:t>یکی‌ از ارکان‌ اساسی‌ توسعه‌ یک‌ کشور، بخش‌ آموزش‌و پرورش‌ آن‌ است‌، این‌ بخش‌ از آن‌ جهت‌ داراي اهمیت‌ فوق‌العاده‌ است‌ که‌ هم‌ ابزاري مهم‌ براي توسعه‌ بوده‌ و هم‌ یکی‌ از اهداف‌ توسعه‌ محسوب‌ می‌شود،</a:t>
            </a:r>
            <a:r>
              <a:rPr lang="fa-IR" sz="2000" b="1" dirty="0" smtClean="0"/>
              <a:t/>
            </a:r>
            <a:br>
              <a:rPr lang="fa-IR" sz="2000" b="1" dirty="0" smtClean="0"/>
            </a:br>
            <a:r>
              <a:rPr lang="ar-SA" sz="2000" b="1" dirty="0" smtClean="0"/>
              <a:t> از طرف‌ دیگر دو بعد اصلی‌ و اساسی‌ در سیاستگذاريها عبارت‌اند از عوامل‌ (تصمیم‌گیران‌) و فرایند (روش‌) سیاستگذاري. هیچ‌ یک‌ از این‌ دو بعد به‌تنهایی‌ قادر به‌ ارائه‌ تصویر روشنی‌ از سیاستگذاري نیست‌. ترکیب‌ این‌ دو عامل‌ منجر به‌ پدیدآمدن‌ وضعیت‌ جدید و اشکال‌ گوناگونی‌ از سیاست گذاري می‌شود که‌ برخی‌ کارا و برخی‌ دیگر ناکارا و ناموفق‌ خواهند بود </a:t>
            </a:r>
            <a:r>
              <a:rPr lang="en-US" sz="2000" b="1" dirty="0" smtClean="0"/>
              <a:t/>
            </a:r>
            <a:br>
              <a:rPr lang="en-US" sz="2000" b="1" dirty="0" smtClean="0"/>
            </a:br>
            <a:r>
              <a:rPr lang="ar-SA" sz="2000" b="1" dirty="0" smtClean="0"/>
              <a:t>در سازمان‌ آموزش‌وپرورش‌ نیز شوراي عالی‌ تنها مرجع‌ سیاستگذاري در حوزه‌ آموزش‌ عمومی‌ و متوسطه‌ است‌</a:t>
            </a:r>
            <a:r>
              <a:rPr lang="ar-SA" sz="1000" dirty="0" smtClean="0"/>
              <a:t>.</a:t>
            </a:r>
            <a:endParaRPr lang="fa-IR" sz="1000"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t>مقدمه:</a:t>
            </a: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214678" y="428604"/>
            <a:ext cx="442915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fontAlgn="base">
              <a:spcBef>
                <a:spcPct val="0"/>
              </a:spcBef>
              <a:spcAft>
                <a:spcPct val="0"/>
              </a:spcAft>
            </a:pPr>
            <a:r>
              <a:rPr lang="ar-SA" sz="3200" dirty="0" smtClean="0">
                <a:solidFill>
                  <a:schemeClr val="tx1"/>
                </a:solidFill>
                <a:latin typeface="Times New Roman" pitchFamily="18" charset="0"/>
                <a:ea typeface="Times New Roman" pitchFamily="18" charset="0"/>
                <a:cs typeface="B Nazanin" pitchFamily="2" charset="-78"/>
              </a:rPr>
              <a:t>ﻣﺪل ﻣﺮﺣﻠﻪاى (ﭼﺮﺧﻪاى) ﺟﻮﻧﺰ</a:t>
            </a:r>
            <a:r>
              <a:rPr lang="ar-SA" sz="3200" baseline="30000" dirty="0" smtClean="0">
                <a:solidFill>
                  <a:schemeClr val="tx1"/>
                </a:solidFill>
                <a:latin typeface="Times New Roman" pitchFamily="18" charset="0"/>
                <a:ea typeface="Times New Roman" pitchFamily="18" charset="0"/>
                <a:cs typeface="B Nazanin" pitchFamily="2" charset="-78"/>
              </a:rPr>
              <a:t>١</a:t>
            </a:r>
            <a:endParaRPr lang="en-US" sz="14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58369" name="Rectangle 1"/>
          <p:cNvSpPr>
            <a:spLocks noChangeArrowheads="1"/>
          </p:cNvSpPr>
          <p:nvPr/>
        </p:nvSpPr>
        <p:spPr bwMode="auto">
          <a:xfrm>
            <a:off x="2214546" y="1240965"/>
            <a:ext cx="621510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ﻣﺪل ﻣﺬﻛﻮر ﺑﺮاى ﻧﺨﺴﺘﻴﻦ ﺑﺎر ﺗﻮﺳﻂ ﭼﺎرﻟﺰ ﺟﻮﻧﺰ (١٩٧٠) اراﺋﻪ ﺷﺪ. وى ﺑﺮ اﻳﻦ ﺑﺎور ﺑﻮد ﻛﻪ در ﺻﻮرت ﺷﻨﺎﺧﺖ </a:t>
            </a:r>
            <a:r>
              <a:rPr kumimoji="0" lang="en-US" sz="3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ﭼﮕﻮﻧﻪ ﺑﻮدن</a:t>
            </a:r>
            <a:r>
              <a:rPr kumimoji="0" lang="en-US" sz="3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ﻛﺎرﻛﺮد دوﻟﺖ اﺳﺖ ﻛﻪ ﻣﻲﺗﻮان درﺑﺎره </a:t>
            </a:r>
            <a:r>
              <a:rPr kumimoji="0" lang="en-US" sz="3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ﭼﮕﻮﻧﻪ ﺑﺎﻳﺪ ﺑﻮدن</a:t>
            </a:r>
            <a:r>
              <a:rPr kumimoji="0" lang="en-US" sz="3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آن ﺑﻪ اراﺋﻪ ﻧﻈﺮ ﭘﺮداﺧﺖ. اﻳﻦ ﻣﺪل ﺑﻪ ﺗﺤﻠﻴﻞ ﺗﻨﻈﻴﻢ دﺳﺘﻮر ﻛﺎر ﺳﻴﺎﺳﺖﮔﺬارى، ﺗﺤﻠﻴﻞ ﺗﺼﻤﻴﻢ، ﺗﺤﻠﻴﻞ اﺟﺮا و ﺗﺤﻠﻴﻞ ارزﻳﺎﺑﻲ ﻳﻚ ﺳﻴﺎﺳﺖ ﻣﺘﻤﺮﻛﺰ ﻣﻲﭘﺮدازد.</a:t>
            </a:r>
            <a:endParaRPr kumimoji="0" lang="ar-SA" sz="40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1928794" y="483483"/>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620688"/>
            <a:ext cx="3557606" cy="4508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3200" b="1" dirty="0" smtClean="0">
                <a:solidFill>
                  <a:schemeClr val="tx1"/>
                </a:solidFill>
                <a:latin typeface="Times New Roman" pitchFamily="18" charset="0"/>
                <a:ea typeface="Times New Roman" pitchFamily="18" charset="0"/>
                <a:cs typeface="B Nazanin" pitchFamily="2" charset="-78"/>
              </a:rPr>
              <a:t>ﻣﺪل ﻓﺮآﻳﻨﺪ ﺳﻴﺎﺳﻲ</a:t>
            </a:r>
            <a:endParaRPr lang="en-US" sz="1400" b="1"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59393" name="Rectangle 1"/>
          <p:cNvSpPr>
            <a:spLocks noChangeArrowheads="1"/>
          </p:cNvSpPr>
          <p:nvPr/>
        </p:nvSpPr>
        <p:spPr bwMode="auto">
          <a:xfrm>
            <a:off x="2236428" y="1367023"/>
            <a:ext cx="6336704" cy="378565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اﻳﻦ ﻣﺪل ﻋﻮاﻣﻞ رﺳﻤﻲ ﺳﻴﺎﺳﺖﮔﺬارى را ﻣﻮرد ﺗﻮﺟﻪ ﻗﺮار داده و ﻓﺮآﻳﻨﺪ ﻛﺎر و ﻓﻌﺎﻟﻴﺖ دو ﺟﺮﻳﺎن ﻣﻮاﻓﻖ و ﻣﺨﺎﻟﻒ ﺳﻴﺎﺳﺖ را ﺑﻪﺻﻮرت ﻫﻢزﻣﺎن ﺗﺤﻠﻴﻞ ﻣﻲﻛﻨﺪ</a:t>
            </a: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a:t>
            </a:r>
            <a:endParaRPr kumimoji="0" lang="fa-IR"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ﻣﺪل ﺳﻴﺎﺳﻲ ﺳﻴﺎﺳﺖﮔﺬارى، اﻳﻦ اﻣﻜﺎن را ﺑﻪﭘﮋوﻫﺸﮕﺮان ﻣﻲدﻫﺪ ﻛﻪ ﭼﮕﻮﻧﮕﻲ اﺗﺨﺎذ ﺗﺼﻤﻴﻢﻫﺎ را ﺑﺮرﺳﻲ ﻛﺮده و ﺑﺮ ﺷﻴﻮه درﺳﺖ ﺗﺼﻤﻴﻢﮔﻴﺮى واﻗﻒ ﺷﻮﻧﺪ، اﻣﺎ اﺟﺎزه ﻧﻤﻲدﻫﺪ ﻛﻪ اﺳﺎس ﺳﻴﺎﺳﺖ ﻋﻤﻮﻣﻲ را ﺗﻌﺒﻴﺮ و ﺗﻔﺴﻴﺮ ﻛﻨﻨﺪ</a:t>
            </a: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a:t>
            </a:r>
            <a:endParaRPr kumimoji="0" lang="fa-IR"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در </a:t>
            </a:r>
            <a:r>
              <a:rPr kumimoji="0" lang="ar-SA" sz="2400"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ﻣﺠﻤﻮع ﻣﻲﺗﻮان ﻓﺮآﻳﻨﺪ ﺳﻴﺎﺳﺖ را ﺑﻪﻋﻨﻮان ﻣﺠﻤﻮﻋﻪ ﻓﻌﺎﻟﻴﺖﻫﺎى ﺳﻴﺎﺳﻲ ﻧﻈﻴﺮ ﺗﻌﺮﻳﻒ ﻣﺴﺌﻠﻪ، دﺳﺘﻮر ﻛﺎر، ﻃﺮاﺣﻲ، ﻗﺎﻧﻮنﮔﺬارى، اﺟﺮا و ارزﻳﺎﺑﻲ در ﻧﻈﺮ ﮔﺮﻓﺖ</a:t>
            </a:r>
            <a:r>
              <a:rPr kumimoji="0" lang="en-US" sz="1100" i="0" u="none" strike="noStrike" cap="none" normalizeH="0" baseline="0" dirty="0" smtClean="0">
                <a:ln>
                  <a:noFill/>
                </a:ln>
                <a:solidFill>
                  <a:schemeClr val="bg1"/>
                </a:solidFill>
                <a:effectLst/>
                <a:latin typeface="Arial" pitchFamily="34" charset="0"/>
                <a:cs typeface="Arial" pitchFamily="34" charset="0"/>
              </a:rPr>
              <a:t> </a:t>
            </a:r>
            <a:endParaRPr kumimoji="0" lang="en-US" sz="320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3"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285728"/>
            <a:ext cx="3557606" cy="4286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fontAlgn="base">
              <a:spcBef>
                <a:spcPct val="0"/>
              </a:spcBef>
              <a:spcAft>
                <a:spcPct val="0"/>
              </a:spcAft>
            </a:pPr>
            <a:r>
              <a:rPr lang="ar-SA" sz="3200" b="1" dirty="0" smtClean="0">
                <a:solidFill>
                  <a:schemeClr val="tx1"/>
                </a:solidFill>
                <a:latin typeface="Times New Roman" pitchFamily="18" charset="0"/>
                <a:ea typeface="Times New Roman" pitchFamily="18" charset="0"/>
                <a:cs typeface="B Nazanin" pitchFamily="2" charset="-78"/>
              </a:rPr>
              <a:t>ﻧﻈﺮﻳﻪ ﻧﺨﺒﮕﺎن ﻗﺪرﺗﻤﻨﺪ</a:t>
            </a:r>
            <a:r>
              <a:rPr lang="ar-SA" sz="3200" b="1" baseline="30000" dirty="0" smtClean="0">
                <a:solidFill>
                  <a:schemeClr val="tx1"/>
                </a:solidFill>
                <a:latin typeface="Times New Roman" pitchFamily="18" charset="0"/>
                <a:ea typeface="Times New Roman" pitchFamily="18" charset="0"/>
                <a:cs typeface="B Nazanin" pitchFamily="2" charset="-78"/>
              </a:rPr>
              <a:t>٣</a:t>
            </a:r>
            <a:endParaRPr lang="en-US" sz="1400" b="1"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4"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22529" name="Rectangle 1"/>
          <p:cNvSpPr>
            <a:spLocks noChangeArrowheads="1"/>
          </p:cNvSpPr>
          <p:nvPr/>
        </p:nvSpPr>
        <p:spPr bwMode="auto">
          <a:xfrm>
            <a:off x="2285984" y="815437"/>
            <a:ext cx="621510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ﻳﻜﻲ دﻳﮕﺮ از ﻧﻈﺮﻳﺎﺗﻲ ﻛﻪ ﺑﺎ ﻣﻮﺿﻮع ﻗﺪرت در ﺳﻴﺎﺳﺖﮔﺬارى ﻋﻤﻮﻣﻲ در ارﺗﺒﺎط اﺳﺖ، ﻧﻈﺮﻳﻪ ﻧﺨﺒﮕﺎن ﻗﺪرﺗﻤﻨﺪ اﺳﺖ. در اﻳﻦ ﻧﻈﺮﻳﻪ ﺟﺎﻣﻌﻪ ﺑﻪ ﻃﺒﻘﻪ ﻧﺨﺒﮕﺎن، ﻣﺘﻮﺳﻂ و ﺿﻌﻔﺎ ﺗﻘﺴﻴﻢ ﻣﻲﺷﻮد. ﻃﺒﻘﻪ ﺳﻴﺎﺳﺖﮔﺬار ﻫﻤﺎن ﻃﺒﻘﻪ ﻧﺨﺒﮕﺎن ﺑﺎ ﻧﻔﻮذ ﻫﺴﺘﻨﺪ ﻛﻪ ﺑﺎ وﺟﻮد اﻧﺪك ﺑﻮدن، از ﻗﺪرت ﺑﺎﻻﻳﻲ ﺑﺮﺧﻮردارﻧﺪ. ﻧﻈﺮﻳﻪ ﻧﺨﺒﮕﺎن ﺑﻴﺎن ﻣﻲﻛﻨﺪ ﻛﻪ ﺳﻴﺎﺳﺖﮔﺬارى در ﺟﺎﻣﻌﻪ ﺗﻮﺳﻂ ﻧﺨﺒﮕﺎناﻧﺠﺎم ﻣﻲﭘﺬﻳﺮد و ﺳﺎﻳﺮ ﻃﺒﻘﺎت، ﻧﻘﺶ ﭼﻨﺪاﻧﻲ ﺑﻪﺟﺰ ﺗﺒﻌﻴﺖ و ﭘﻴﺮوى ﻧﺪارﻧﺪ. ﻧﺨﺒﻪﮔﺮاﻳﻲ اﺷﺎره دارد ﻛﻪ ﺳﻴﺎﺳﺖﮔﺬارى ﻋﻤﻮﻣﻲ، ﺗﻘﺎﺿﺎﻫﺎى ﻣﺮدم را ﻣﻨﻌﻜﺲ ﻧﻤﻲﺳﺎزد و ﺗﺎ ﺣﺪ زﻳﺎدى ﻣﻨﺎﻓﻊ و ارزشﻫﺎى ﻧﺨﺒﮕﺎن را ﻣﺪﻧﻈﺮ دارد. ﺑﻨﺎﺑﺮاﻳﻦ ﺗﻐﻴﻴﺮ و اﺑﺪاﻋﺎت در ﺳﻴﺎﺳﺖﮔﺬارى ﻋﻤﻮﻣﻲ، ﻧﺘﻴﺠﻪ ﺑﺎزﺗﻌﺮﻳﻒ ﻧﺨﺒﮕﺎن از ارزشﻫﺎى ﺧﻮدﺷﺎن اﺳﺖ. ﻧﺨﺒﻪﮔﺮاﻳﻲ، ﺗﻮدهﻫﺎ را ﻣﻨﻔﻌﻞ، ﺑﻲﺗﻔﺎوت و ﻧﺎآﮔﺎه ﻣﻲداﻧﺪ</a:t>
            </a:r>
            <a:r>
              <a:rPr kumimoji="0" lang="en-US" sz="1100" b="1" i="0" u="none" strike="noStrike" cap="none" normalizeH="0" baseline="0" dirty="0" smtClean="0">
                <a:ln>
                  <a:noFill/>
                </a:ln>
                <a:solidFill>
                  <a:schemeClr val="bg1"/>
                </a:solidFill>
                <a:effectLst/>
                <a:latin typeface="Arial" pitchFamily="34" charset="0"/>
                <a:cs typeface="Arial" pitchFamily="34" charset="0"/>
              </a:rPr>
              <a:t> </a:t>
            </a:r>
            <a:endParaRPr kumimoji="0" lang="en-US" sz="32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357166"/>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3786182" y="428604"/>
            <a:ext cx="355760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ar-SA" sz="3200" b="1" dirty="0" smtClean="0">
                <a:solidFill>
                  <a:schemeClr val="tx1"/>
                </a:solidFill>
                <a:latin typeface="Times New Roman" pitchFamily="18" charset="0"/>
                <a:ea typeface="Times New Roman" pitchFamily="18" charset="0"/>
                <a:cs typeface="B Nazanin" pitchFamily="2" charset="-78"/>
              </a:rPr>
              <a:t>ﻣﺪل ﻣﺜﻠﺚ آﻫﻨﻴﻦ</a:t>
            </a:r>
            <a:r>
              <a:rPr lang="ar-SA" sz="3200" b="1" baseline="30000" dirty="0" smtClean="0">
                <a:solidFill>
                  <a:schemeClr val="tx1"/>
                </a:solidFill>
                <a:latin typeface="Times New Roman" pitchFamily="18" charset="0"/>
                <a:ea typeface="Times New Roman" pitchFamily="18" charset="0"/>
                <a:cs typeface="B Nazanin" pitchFamily="2" charset="-78"/>
              </a:rPr>
              <a:t>٤</a:t>
            </a:r>
            <a:endParaRPr lang="en-US" sz="1400" dirty="0" smtClean="0">
              <a:solidFill>
                <a:schemeClr val="tx1"/>
              </a:solidFill>
              <a:latin typeface="Arial" pitchFamily="34" charset="0"/>
              <a:cs typeface="Arial" pitchFamily="34" charset="0"/>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18433" name="Rectangle 1"/>
          <p:cNvSpPr>
            <a:spLocks noChangeArrowheads="1"/>
          </p:cNvSpPr>
          <p:nvPr/>
        </p:nvSpPr>
        <p:spPr bwMode="auto">
          <a:xfrm>
            <a:off x="2285984" y="1434300"/>
            <a:ext cx="6357982"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ﻣﺪل ﻣﺜﻠﺚ آﻫﻨﻴﻦ ﺳﻴﺎﺳﺖ را ﺣﺎﺻﻞ ﺗﻌﺎﻣﻞ ﺳﻪ رأسﻳﻚ ﻣﺜﻠﺚ آﻫﻨﻴﻦ ﻣﻲداﻧﺪ ﻛﻪ در ﻣﺮاﺣﻞ ﻣﺨﺘﻠﻒ ﺑﺎ ﻫﻢ تعامل و ارتباط دارند. در این مدل ﺳﺎزﻣﺎن ﻳﺎ ﻣﺮﺟﻊ ﺧﺎص ﺑﻪﻃﻮر ﻣﻄﻠﻖ و ﻫﻤﻴﺸﮕﻲ در ﻛﺎر ﺳﻴﺎﺳﺖﮔﺬارى دﺧﻴﻞ ﻧﻴﺴﺖ. ﻧﺘﻴﺠﻪ و ﻛﻴﻔﻴﺖ ارﺗﺒﺎط ﺑﻴﻦ ﺳﻪ ﻧﻘﻄﻪ ﻗﺪرت اﺳﺖ ﻛﻪ ﺳﻴﺎﺳﺖ را ﺷﻜﻞ ﻣﻲدﻫﺪ. </a:t>
            </a:r>
            <a:r>
              <a:rPr kumimoji="0" lang="ar-SA"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ﺳﻪ رأس اﻳﻦ ﻣﺜﻠﺚ ﻋﺒﺎرت اﻧﺪ از</a:t>
            </a:r>
            <a:endParaRPr kumimoji="0" lang="fa-IR" sz="24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a:t>
            </a:r>
            <a:r>
              <a:rPr lang="ar-SA" sz="2400" b="1" dirty="0" smtClean="0">
                <a:solidFill>
                  <a:schemeClr val="bg1"/>
                </a:solidFill>
              </a:rPr>
              <a:t>اﻟﻒ) ﺷﺎﺧﻪ ﻣﺠﺮﻳﺎن:</a:t>
            </a:r>
            <a:endParaRPr lang="en-US" sz="3600" b="1" dirty="0" smtClean="0">
              <a:solidFill>
                <a:schemeClr val="bg1"/>
              </a:solidFill>
            </a:endParaRPr>
          </a:p>
          <a:p>
            <a:pPr hangingPunct="0"/>
            <a:r>
              <a:rPr lang="ar-SA" sz="2400" b="1" dirty="0" smtClean="0">
                <a:solidFill>
                  <a:schemeClr val="bg1"/>
                </a:solidFill>
              </a:rPr>
              <a:t>ب) ﻛﻨﮕﺮه:</a:t>
            </a:r>
            <a:endParaRPr lang="en-US" sz="2400" b="1" dirty="0" smtClean="0">
              <a:solidFill>
                <a:schemeClr val="bg1"/>
              </a:solidFill>
            </a:endParaRPr>
          </a:p>
          <a:p>
            <a:r>
              <a:rPr lang="en-US" sz="2400" b="1" dirty="0" smtClean="0">
                <a:solidFill>
                  <a:schemeClr val="bg1"/>
                </a:solidFill>
              </a:rPr>
              <a:t> </a:t>
            </a:r>
            <a:r>
              <a:rPr lang="ar-SA" sz="2400" b="1" dirty="0" smtClean="0">
                <a:solidFill>
                  <a:schemeClr val="bg1"/>
                </a:solidFill>
              </a:rPr>
              <a:t>ج) واﺳﻄﻪﮔﺮى ﻧﻬﺎﻳﻲ:</a:t>
            </a:r>
            <a:endParaRPr lang="en-US" sz="2400" b="1" dirty="0" smtClean="0">
              <a:solidFill>
                <a:schemeClr val="bg1"/>
              </a:solidFill>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1400" b="1" dirty="0" smtClean="0">
                <a:solidFill>
                  <a:schemeClr val="bg1"/>
                </a:solidFill>
              </a:rPr>
              <a:t>در ایران از برنامه سوم توسعه قبل از انقلاب (۱۳۴۱-۴۶)، بی سوادی به عنوان یکی از موانع رشد اقتصادی شناخته شد و گسترش آموزش عمومی و شکل گیری سپاه دانش» در راستای ارتقای سطح سواد روستاییان مدنظر قرار گرفت. </a:t>
            </a:r>
            <a:r>
              <a:rPr lang="ar-SA" sz="1400" b="1" dirty="0" smtClean="0">
                <a:solidFill>
                  <a:srgbClr val="FF0000"/>
                </a:solidFill>
              </a:rPr>
              <a:t>در برنامه چهارم (۱۳۴۷ - ۵۱) بر واگذاری امور آموزش به بخش خصوصی و تمرکز دولت بر آموزش فنی و حرفه ای و مبارزه با بی سوادی تاکید شد. </a:t>
            </a:r>
            <a:r>
              <a:rPr lang="ar-SA" sz="1400" b="1" dirty="0" smtClean="0">
                <a:solidFill>
                  <a:schemeClr val="bg1"/>
                </a:solidFill>
              </a:rPr>
              <a:t>در برنامه اول توسعه بعد از انقلاب (۱۳۶۸ - ۷۲) و همزمان با اتخاذ سیاست های تعدیل اقتصادی نیز تاکید بر کاهش سطح پوشش خدمات دولتی در حوزه آموزش از طريق انتقال امور به بخش غیردولتی مورد تاکید قرار گرفت تا جایی که افزایش سهم پوشش مدارس غیرانتفاعی به عنوان یکی از شاخص های توسعه لحاظ و در برنامه های بعد نیز دنبال شد. این امر بیش از هر چیز به کالایی شدن آموزش عمومی در ایران انجامیده و روند افت کیفی آموزش در مدارس دولتی را به همراه داشته است. </a:t>
            </a:r>
            <a:r>
              <a:rPr lang="ar-SA" sz="1400" b="1" dirty="0" smtClean="0">
                <a:solidFill>
                  <a:srgbClr val="FF0000"/>
                </a:solidFill>
              </a:rPr>
              <a:t>همچنین حجیم بودن بخش آموزش عمومی به لحاظ هزینه های جاری، موجب شده است تا این بخش بودجه ای همواره به عنوان ضربه گیر سایر بخش ها مدنظر باشد، چراکه این امکان را به سیاست گذاران می دهد تا با کاهش سهم اعتباری این بخش و به تعویق انداختن تامین کسری آن، مشکلات بخش های کوچک تر را رفع کنند. این نگاه، به ویژه در سال های اخیر سبب شده است تا سیاست گذاری آموزشی» به «تامین حقوق معلمان و نیروهای آموزش و پرورش» تقلیل یابد.</a:t>
            </a:r>
            <a:r>
              <a:rPr lang="ar-SA" sz="1400" b="1" dirty="0" smtClean="0">
                <a:solidFill>
                  <a:schemeClr val="bg1"/>
                </a:solidFill>
              </a:rPr>
              <a:t> در سند تحول بنیادین آموزش و پرورش عنوان شده است که از شش ساحت تربیت باید پنج ساحت به حوزه پرورشی و تربیت بدنی و یک ساحت به تربیت علمی و فناورانه اختصاص یابد</a:t>
            </a:r>
            <a:endParaRPr lang="fa-IR" sz="1400" b="1" dirty="0" smtClean="0">
              <a:solidFill>
                <a:schemeClr val="bg1"/>
              </a:solidFill>
            </a:endParaRPr>
          </a:p>
        </p:txBody>
      </p:sp>
      <p:sp>
        <p:nvSpPr>
          <p:cNvPr id="11" name="Flowchart: Alternate Process 10"/>
          <p:cNvSpPr/>
          <p:nvPr/>
        </p:nvSpPr>
        <p:spPr>
          <a:xfrm>
            <a:off x="3286116" y="428604"/>
            <a:ext cx="4572032"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نظام سیاست گذاری آموزشی ایران</a:t>
            </a:r>
            <a:endParaRPr lang="fa-IR" sz="20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sz="2000" dirty="0" smtClean="0"/>
          </a:p>
        </p:txBody>
      </p:sp>
      <p:sp>
        <p:nvSpPr>
          <p:cNvPr id="11" name="Flowchart: Alternate Process 10"/>
          <p:cNvSpPr/>
          <p:nvPr/>
        </p:nvSpPr>
        <p:spPr>
          <a:xfrm>
            <a:off x="2500298" y="428604"/>
            <a:ext cx="5715040"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bg1"/>
                </a:solidFill>
              </a:rPr>
              <a:t>نهادهای سیاست گذاری در نظام آموزشی</a:t>
            </a:r>
            <a:endParaRPr lang="fa-IR" sz="2000" b="1" dirty="0" smtClean="0">
              <a:solidFill>
                <a:schemeClr val="bg1"/>
              </a:solidFill>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
        <p:nvSpPr>
          <p:cNvPr id="22529" name="Rectangle 1"/>
          <p:cNvSpPr>
            <a:spLocks noChangeArrowheads="1"/>
          </p:cNvSpPr>
          <p:nvPr/>
        </p:nvSpPr>
        <p:spPr bwMode="auto">
          <a:xfrm>
            <a:off x="2643174" y="195234"/>
            <a:ext cx="550072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lang="fa-IR" sz="2000" dirty="0">
              <a:solidFill>
                <a:schemeClr val="bg1"/>
              </a:solidFill>
              <a:latin typeface="Calibri" pitchFamily="34" charset="0"/>
              <a:ea typeface="Times New Roman" pitchFamily="18" charset="0"/>
              <a:cs typeface="B Nazanin"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lang="fa-IR" sz="2000" dirty="0">
              <a:solidFill>
                <a:schemeClr val="bg1"/>
              </a:solidFill>
              <a:latin typeface="Calibri" pitchFamily="34" charset="0"/>
              <a:ea typeface="Times New Roman" pitchFamily="18" charset="0"/>
              <a:cs typeface="B Nazanin"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الف </a:t>
            </a: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.شورای عالی انقلاب فرهنگی که به عنوان بالاترین مرجع سیاستگذاری و برنامه ریزی آموزش عالی کشور انجام وظیفه می کرد.</a:t>
            </a:r>
            <a:r>
              <a:rPr kumimoji="0" lang="en-US" sz="2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ب .وزارت فرهنگ و آموزش عالی ایران ( علوم، تحقیقات، فناوری که برای بررسی و ارائه هدف های اساسی و خط مشی های کلی و برنامه ریزی در همه سطوح آموزشی و پژوهش های علمی و ایجاد هماهنگی میان آنها تشکیل شد.</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ت .دانشگاه ها و موسسات آموزش عالی و پژوهشی که زیر نظر هیأت امنای دانشگاهها و مؤسسات آموزش عالی تشکیل می شوند</a:t>
            </a:r>
          </a:p>
          <a:p>
            <a:pPr marL="0" marR="0" lvl="0" indent="0"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ث .شورای عالی آموزش و پرورش که مرجع سیاستگذاری در حوزه وظایف آموزش عمومی و متوسطه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pic>
        <p:nvPicPr>
          <p:cNvPr id="4" name="Picture 2" descr="C:\Users\h\Desktop\آرشیو رساله دکتری\بایگانی\تصاویر گل و طبیعت و\نمونه تم اسلاید\مئک.jpg"/>
          <p:cNvPicPr>
            <a:picLocks noChangeAspect="1" noChangeArrowheads="1"/>
          </p:cNvPicPr>
          <p:nvPr/>
        </p:nvPicPr>
        <p:blipFill>
          <a:blip r:embed="rId4" cstate="print"/>
          <a:srcRect/>
          <a:stretch>
            <a:fillRect/>
          </a:stretch>
        </p:blipFill>
        <p:spPr bwMode="auto">
          <a:xfrm>
            <a:off x="2071670" y="207719"/>
            <a:ext cx="6858048" cy="635798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51720"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000" b="1" dirty="0" smtClean="0">
                <a:solidFill>
                  <a:srgbClr val="FF0000"/>
                </a:solidFill>
              </a:rPr>
              <a:t> </a:t>
            </a:r>
            <a:r>
              <a:rPr lang="ar-SA" sz="2000" b="1" dirty="0" smtClean="0">
                <a:solidFill>
                  <a:schemeClr val="bg1"/>
                </a:solidFill>
              </a:rPr>
              <a:t>دو بعد اصلی‌ و اساسی‌ در سیاستگذاريها عبارت‌اند از عوامل‌ (تصمیم‌گیران‌) و فرایند (روش‌) سیاستگذاري. هیچ‌ یک‌ از این‌ دو بعد به‌تنهایی‌ قادر به‌ ارائه‌ تصویر روشنی‌ از سیاستگذاري نیست‌. ترکیب‌ این‌ دو عامل‌ منجر به‌ پدیدآمدن‌ وضعیت‌ جدید و اشکال‌ گوناگونی‌ از سیاست گذاري می‌شود که‌ برخی‌ کارا و برخی‌ دیگر ناکارا و ناموفق‌ خواهند بود (اصغري، ١،١٣٩٥).</a:t>
            </a:r>
            <a:endParaRPr lang="fa-IR" sz="2000" b="1" dirty="0" smtClean="0">
              <a:solidFill>
                <a:schemeClr val="bg1"/>
              </a:solidFill>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extLst>
      <p:ext uri="{BB962C8B-B14F-4D97-AF65-F5344CB8AC3E}">
        <p14:creationId xmlns:p14="http://schemas.microsoft.com/office/powerpoint/2010/main" val="40118804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dirty="0" smtClean="0">
              <a:solidFill>
                <a:schemeClr val="tx1"/>
              </a:solidFill>
            </a:endParaRPr>
          </a:p>
          <a:p>
            <a:pPr algn="just"/>
            <a:r>
              <a:rPr lang="ar-SA" b="1" dirty="0" smtClean="0">
                <a:solidFill>
                  <a:srgbClr val="FF0000"/>
                </a:solidFill>
              </a:rPr>
              <a:t>سیاست، </a:t>
            </a:r>
            <a:r>
              <a:rPr lang="ar-SA" b="1" dirty="0" smtClean="0">
                <a:solidFill>
                  <a:schemeClr val="bg1"/>
                </a:solidFill>
              </a:rPr>
              <a:t>تصمیم گروهی یا انفرادی آشکار یا غیر آشکاری است که مجموعه ای از رهنمودها برای هدایت تصمیمات آینده، شروع یا کند نمودن یک اقدام، یا راهنمایی اجرایی در مورد تصمیمات قبلی را فراهم می آورد</a:t>
            </a:r>
            <a:r>
              <a:rPr lang="fa-IR" b="1" dirty="0" smtClean="0">
                <a:solidFill>
                  <a:schemeClr val="bg1"/>
                </a:solidFill>
              </a:rPr>
              <a:t>.</a:t>
            </a:r>
            <a:r>
              <a:rPr lang="ar-SA" b="1" dirty="0" smtClean="0">
                <a:solidFill>
                  <a:schemeClr val="bg1"/>
                </a:solidFill>
              </a:rPr>
              <a:t>. </a:t>
            </a:r>
            <a:r>
              <a:rPr lang="ar-SA" b="1" dirty="0" smtClean="0">
                <a:solidFill>
                  <a:srgbClr val="FF0000"/>
                </a:solidFill>
              </a:rPr>
              <a:t>سیاست گذاری،</a:t>
            </a:r>
            <a:r>
              <a:rPr lang="ar-SA" b="1" dirty="0" smtClean="0">
                <a:solidFill>
                  <a:schemeClr val="bg1"/>
                </a:solidFill>
              </a:rPr>
              <a:t> گام اول یک چرخه برنامه ریزی است و برنامه ریزان قبل از آن که اجرا و ارزیابی یک فرآیند را به طور اثربخش طراحی کنند، باید یک ارزیابی پویا از چگونگی تنظیم سیاست ها</a:t>
            </a:r>
            <a:r>
              <a:rPr lang="fa-IR" b="1" dirty="0" smtClean="0">
                <a:solidFill>
                  <a:schemeClr val="bg1"/>
                </a:solidFill>
              </a:rPr>
              <a:t> </a:t>
            </a:r>
            <a:r>
              <a:rPr lang="ar-SA" b="1" dirty="0" smtClean="0">
                <a:solidFill>
                  <a:schemeClr val="bg1"/>
                </a:solidFill>
              </a:rPr>
              <a:t>به عمل آورند. </a:t>
            </a:r>
            <a:r>
              <a:rPr lang="ar-SA" b="1" i="1" u="sng" dirty="0" smtClean="0">
                <a:solidFill>
                  <a:srgbClr val="FF0000"/>
                </a:solidFill>
              </a:rPr>
              <a:t>اما سیاست ها </a:t>
            </a:r>
            <a:r>
              <a:rPr lang="ar-SA" b="1" i="1" u="sng" dirty="0" smtClean="0">
                <a:solidFill>
                  <a:schemeClr val="bg1"/>
                </a:solidFill>
              </a:rPr>
              <a:t>نیز بر حسب دامنه آنها، میزان پیچیدگی، محیط تصمیم گیری، حدود انتخاب و معیارهای تصمیم گیری، با یکدیگر تفاوت دارند. </a:t>
            </a:r>
            <a:endParaRPr lang="fa-IR" b="1" i="1" u="sng" dirty="0" smtClean="0">
              <a:solidFill>
                <a:schemeClr val="bg1"/>
              </a:solidFill>
            </a:endParaRPr>
          </a:p>
          <a:p>
            <a:pPr algn="just"/>
            <a:r>
              <a:rPr lang="ar-SA" b="1" dirty="0" smtClean="0">
                <a:solidFill>
                  <a:srgbClr val="FF0000"/>
                </a:solidFill>
              </a:rPr>
              <a:t>سیاست های خاص </a:t>
            </a:r>
            <a:r>
              <a:rPr lang="ar-SA" b="1" dirty="0" smtClean="0">
                <a:solidFill>
                  <a:schemeClr val="bg1"/>
                </a:solidFill>
              </a:rPr>
              <a:t>برای یک مساله، تصمیمات کوتاه مدتی هستند که مدیریت به طور روزانه آنها را پی گیری می نماید و همان طور که از نامشان پیداست، مربوط به یک مشکل خاص می شوند. یک سیاست برنامه ای در ارتباط با برنامه یک حوزه خاص قرار می گیرد، در حالی که یک سیاست چند برنامه ای، تصمیم گیری هایی است که با حوزه های برنامه های رقیب سرو کار دارد. بالاخره تصمیمات راهبردی به سیاست هایی با اثربخشی بسیار گسترده و تخصیص منابع به مقدار زیاد، سروکار دارد</a:t>
            </a:r>
            <a:endParaRPr lang="fa-IR" b="1" dirty="0" smtClean="0">
              <a:solidFill>
                <a:schemeClr val="bg1"/>
              </a:solidFill>
            </a:endParaRPr>
          </a:p>
        </p:txBody>
      </p:sp>
      <p:sp>
        <p:nvSpPr>
          <p:cNvPr id="11" name="Flowchart: Alternate Process 10"/>
          <p:cNvSpPr/>
          <p:nvPr/>
        </p:nvSpPr>
        <p:spPr>
          <a:xfrm>
            <a:off x="3000364" y="428604"/>
            <a:ext cx="4643470"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مفاهیم سیاست و سیاستگذاری </a:t>
            </a: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196752"/>
            <a:ext cx="6429420" cy="5000660"/>
          </a:xfrm>
        </p:spPr>
        <p:txBody>
          <a:bodyPr>
            <a:normAutofit fontScale="90000"/>
          </a:bodyPr>
          <a:lstStyle/>
          <a:p>
            <a:pPr lvl="0" algn="just" rtl="0" fontAlgn="base">
              <a:spcAft>
                <a:spcPct val="0"/>
              </a:spcAft>
            </a:pPr>
            <a:r>
              <a:rPr lang="ar-SA" sz="2200" b="1" cap="none" dirty="0" smtClean="0">
                <a:solidFill>
                  <a:schemeClr val="tx1"/>
                </a:solidFill>
                <a:effectLst/>
                <a:latin typeface="Times New Roman" pitchFamily="18" charset="0"/>
                <a:ea typeface="Times New Roman" pitchFamily="18" charset="0"/>
                <a:cs typeface="B Nazanin" pitchFamily="2" charset="-78"/>
              </a:rPr>
              <a:t>سیاست‌ آموزش وپرورش شامل‌ اصول و سیاست‌گذاري هاي دولت‌ در حوزه آموزشی‌ است‌. همچنین‌ در برگیرنده مجموعه‌اي از قوانین‌ و قواعدي می‌شود که‌ عملکرد نظام هاي آموزشی‌ را هدایت‌ می‌کند. در واقع‌ آموزش وپرورش با اَشکال و اهداف متفاوتی‌ به‌وسیله‌ نهادهاي مختلف‌ پدیدار می‌شودمثلاً. آموزش و پرورش در دوره کودکی‌ اولیه‌، کودکستان تا کلاس دوازدهم‌؛ دو و چهار سال کالج‌ یا دانشگاه و فارغ التحصیلی‌ و آموزش حرفه‌اي، آموزش بزرگسالان و کارآموزي شغلی‌؛ بنابراین‌ سیاست‌ آموزشی‌ می‌تواند مستقماًی در تمام سنین‌ بر آموزش وپرورش مردم تاثیر بگذارد. نمونه‌هایی‌ از حوزه هاي موردبحث‌ در سیاست‌ آموزشی‌مخصوصاً در زمینه‌ مدارس عبارتند از: اندازه و وسعت‌ مدرسه‌، اندازه کلاس، انتخاب مدرسه‌، خصوصی‌سازي مدارس، پیگیري، آموزش معلمان و صدور گواهی‌نامه‌، حقوق معلمان، روش تدریس‌، محتواي برنامه‌ درسی‌، نیازهاي فارغ</a:t>
            </a:r>
            <a:r>
              <a:rPr lang="fa-IR" sz="2200" b="1" cap="none" dirty="0" smtClean="0">
                <a:solidFill>
                  <a:schemeClr val="tx1"/>
                </a:solidFill>
                <a:effectLst/>
                <a:latin typeface="Times New Roman" pitchFamily="18" charset="0"/>
                <a:ea typeface="Times New Roman" pitchFamily="18" charset="0"/>
                <a:cs typeface="B Nazanin" pitchFamily="2" charset="-78"/>
              </a:rPr>
              <a:t> </a:t>
            </a:r>
            <a:r>
              <a:rPr lang="ar-SA" sz="2200" b="1" cap="none" dirty="0" smtClean="0">
                <a:solidFill>
                  <a:schemeClr val="tx1"/>
                </a:solidFill>
                <a:effectLst/>
                <a:latin typeface="Times New Roman" pitchFamily="18" charset="0"/>
                <a:ea typeface="Times New Roman" pitchFamily="18" charset="0"/>
                <a:cs typeface="B Nazanin" pitchFamily="2" charset="-78"/>
              </a:rPr>
              <a:t>التحصیلی‌</a:t>
            </a:r>
            <a:r>
              <a:rPr lang="ar-SA" sz="2200" b="1" cap="none" dirty="0" smtClean="0">
                <a:solidFill>
                  <a:schemeClr val="tx1"/>
                </a:solidFill>
                <a:effectLst/>
                <a:latin typeface="Times New Roman" pitchFamily="18" charset="0"/>
                <a:ea typeface="Times New Roman" pitchFamily="18" charset="0"/>
                <a:cs typeface="B Nazanin" pitchFamily="2" charset="-78"/>
              </a:rPr>
              <a:t>، سرمایه </a:t>
            </a:r>
            <a:r>
              <a:rPr lang="ar-SA" sz="2200" b="1" cap="none" dirty="0">
                <a:solidFill>
                  <a:schemeClr val="tx1"/>
                </a:solidFill>
                <a:effectLst/>
                <a:latin typeface="Times New Roman" pitchFamily="18" charset="0"/>
                <a:ea typeface="Times New Roman" pitchFamily="18" charset="0"/>
                <a:cs typeface="B Nazanin" pitchFamily="2" charset="-78"/>
              </a:rPr>
              <a:t>سیاستگذاری.</a:t>
            </a:r>
            <a:r>
              <a:rPr lang="ar-SA" sz="4400" cap="none" dirty="0" smtClean="0">
                <a:solidFill>
                  <a:schemeClr val="tx1"/>
                </a:solidFill>
                <a:effectLst/>
                <a:latin typeface="Arial" pitchFamily="34" charset="0"/>
                <a:cs typeface="Arial" pitchFamily="34" charset="0"/>
              </a:rPr>
              <a:t/>
            </a:r>
            <a:br>
              <a:rPr lang="ar-SA" sz="4400" cap="none" dirty="0" smtClean="0">
                <a:solidFill>
                  <a:schemeClr val="tx1"/>
                </a:solidFill>
                <a:effectLst/>
                <a:latin typeface="Arial" pitchFamily="34" charset="0"/>
                <a:cs typeface="Arial" pitchFamily="34" charset="0"/>
              </a:rPr>
            </a:br>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1" name="Flowchart: Alternate Process 10"/>
          <p:cNvSpPr/>
          <p:nvPr/>
        </p:nvSpPr>
        <p:spPr>
          <a:xfrm>
            <a:off x="2571736" y="357166"/>
            <a:ext cx="5357850"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SA" sz="3200" b="1" dirty="0" smtClean="0">
                <a:solidFill>
                  <a:schemeClr val="tx1"/>
                </a:solidFill>
                <a:latin typeface="Times New Roman" pitchFamily="18" charset="0"/>
                <a:ea typeface="Times New Roman" pitchFamily="18" charset="0"/>
                <a:cs typeface="B Nazanin" pitchFamily="2" charset="-78"/>
              </a:rPr>
              <a:t>سیاست‌ آموزشی‌ (آموزش و پرورش)</a:t>
            </a:r>
            <a:r>
              <a:rPr lang="en-US" sz="1200" b="1" dirty="0" smtClean="0">
                <a:solidFill>
                  <a:schemeClr val="tx1"/>
                </a:solidFill>
                <a:latin typeface="Arial" pitchFamily="34" charset="0"/>
                <a:cs typeface="Arial" pitchFamily="34" charset="0"/>
              </a:rPr>
              <a:t/>
            </a:r>
            <a:br>
              <a:rPr lang="en-US" sz="1200" b="1" dirty="0" smtClean="0">
                <a:solidFill>
                  <a:schemeClr val="tx1"/>
                </a:solidFill>
                <a:latin typeface="Arial" pitchFamily="34" charset="0"/>
                <a:cs typeface="Arial" pitchFamily="34" charset="0"/>
              </a:rPr>
            </a:br>
            <a:endParaRPr lang="fa-IR" sz="3200" b="1" dirty="0" smtClean="0"/>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371600"/>
            <a:ext cx="6715172" cy="4772044"/>
          </a:xfrm>
        </p:spPr>
        <p:txBody>
          <a:bodyPr>
            <a:normAutofit fontScale="90000"/>
          </a:bodyPr>
          <a:lstStyle/>
          <a:p>
            <a:pPr algn="just"/>
            <a:r>
              <a:rPr lang="en-US" dirty="0" smtClean="0"/>
              <a:t/>
            </a:r>
            <a:br>
              <a:rPr lang="en-US" dirty="0" smtClean="0"/>
            </a:br>
            <a:r>
              <a:rPr lang="fa-IR" sz="2200" b="1" dirty="0" smtClean="0"/>
              <a:t>در </a:t>
            </a:r>
            <a:r>
              <a:rPr lang="ar-SA" sz="2200" b="1" dirty="0" smtClean="0"/>
              <a:t>زیرساخت‌ مدارس و ارزش هایی‌ که‌ انتظار می‌رود مدارس مورد حمایت‌ قرار داده و آن را به‌ سرمشقی‌ مناسب‌ تبدیل‌ کنند.مسائل‌ مطرح در سیاست‌ آموزشی‌ همچنین‌ به‌ مشکلات موجود در آموزش عالی‌ نیز توجه‌ دارد. پژوهش‌هاي مختلف‌ صورتگرفته‌ در صدد آن است‌ تا در سطح‌ وسیعی‌ از سیاست‌هاي آموزشی‌ مؤسسات و رشته‌هاي علمی‌ آگاه شوند. در این‌ زمینه‌ پژوهشگران توانایی‌ در گروههاي روانشناسی‌، اقتصاد، جامعه‌شناسی‌ و توسعه‌ انسانی‌ همکاري دارند و در مجموع با مدارس گروههاي سیاست‌ آموزشی‌ کار می‌کنند.</a:t>
            </a:r>
            <a:r>
              <a:rPr lang="en-US" sz="4400" b="1" dirty="0" smtClean="0"/>
              <a:t/>
            </a:r>
            <a:br>
              <a:rPr lang="en-US" sz="4400" b="1" dirty="0" smtClean="0"/>
            </a:br>
            <a:endParaRPr lang="fa-IR" b="1"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1" name="Flowchart: Alternate Process 10"/>
          <p:cNvSpPr/>
          <p:nvPr/>
        </p:nvSpPr>
        <p:spPr>
          <a:xfrm>
            <a:off x="3214678" y="428604"/>
            <a:ext cx="4714908"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bg1"/>
                </a:solidFill>
              </a:rPr>
              <a:t>سیاستگذاري آموزشی‌ </a:t>
            </a:r>
            <a:endParaRPr lang="fa-IR" sz="3200" b="1" dirty="0" smtClean="0">
              <a:solidFill>
                <a:schemeClr val="bg1"/>
              </a:solidFill>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371600"/>
            <a:ext cx="4813180" cy="1914524"/>
          </a:xfrm>
        </p:spPr>
        <p:txBody>
          <a:bodyPr/>
          <a:lstStyle/>
          <a:p>
            <a:endParaRPr lang="fa-IR" dirty="0"/>
          </a:p>
        </p:txBody>
      </p:sp>
      <p:sp>
        <p:nvSpPr>
          <p:cNvPr id="3" name="Subtitle 2"/>
          <p:cNvSpPr>
            <a:spLocks noGrp="1"/>
          </p:cNvSpPr>
          <p:nvPr>
            <p:ph type="subTitle" idx="1"/>
          </p:nvPr>
        </p:nvSpPr>
        <p:spPr>
          <a:xfrm>
            <a:off x="3714744" y="3228536"/>
            <a:ext cx="4673352" cy="1752600"/>
          </a:xfrm>
        </p:spPr>
        <p:txBody>
          <a:bodyPr>
            <a:normAutofit/>
          </a:bodyPr>
          <a:lstStyle/>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0" name="Rounded Rectangle 9"/>
          <p:cNvSpPr/>
          <p:nvPr/>
        </p:nvSpPr>
        <p:spPr>
          <a:xfrm>
            <a:off x="2000232" y="285728"/>
            <a:ext cx="6929486" cy="62865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b="1" dirty="0" smtClean="0">
                <a:solidFill>
                  <a:schemeClr val="bg1"/>
                </a:solidFill>
              </a:rPr>
              <a:t>آنچه در سیاستگذاری آموزشی از آن سخن می رود عبارت است از مشخص کردن خط مشی کلی و یا یک سری اصول و کنش های مرتبط به امور آموزشی اعم از نظام یا غیر رسمی آموزش - که بر اساس اهداف مطلوب و مورد نظر سیاست گذاران دنبال شده یا بایستی پیگیری شود و یا حداقل مورد انتظار می باشد. این اصول و سیاست ها مقدمه ای است برای فعالیت برنامه ریزان آموزشی که در تمام سطوح آموزشی اعم از ابتدایی، متوسطه، تربیت معلم، آموزش عالی، آموزش غیر رسمی و حتی کار آموزی ها آن را چراغ راهنما برای خود قرار می دهند</a:t>
            </a:r>
            <a:endParaRPr lang="fa-IR" b="1" dirty="0" smtClean="0">
              <a:solidFill>
                <a:schemeClr val="bg1"/>
              </a:solidFill>
            </a:endParaRPr>
          </a:p>
        </p:txBody>
      </p:sp>
      <p:sp>
        <p:nvSpPr>
          <p:cNvPr id="11" name="Flowchart: Alternate Process 10"/>
          <p:cNvSpPr/>
          <p:nvPr/>
        </p:nvSpPr>
        <p:spPr>
          <a:xfrm>
            <a:off x="3686172" y="754452"/>
            <a:ext cx="3557606" cy="94635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400" b="1" dirty="0">
                <a:solidFill>
                  <a:prstClr val="black"/>
                </a:solidFill>
              </a:rPr>
              <a:t>سیاستگذاري آموزشی‌ </a:t>
            </a:r>
            <a:endParaRPr lang="fa-IR" sz="2400" b="1" dirty="0">
              <a:solidFill>
                <a:prstClr val="black"/>
              </a:solidFill>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3108" y="1214422"/>
            <a:ext cx="6715172" cy="4000528"/>
          </a:xfrm>
        </p:spPr>
        <p:style>
          <a:lnRef idx="2">
            <a:schemeClr val="accent6"/>
          </a:lnRef>
          <a:fillRef idx="1">
            <a:schemeClr val="lt1"/>
          </a:fillRef>
          <a:effectRef idx="0">
            <a:schemeClr val="accent6"/>
          </a:effectRef>
          <a:fontRef idx="minor">
            <a:schemeClr val="dk1"/>
          </a:fontRef>
        </p:style>
        <p:txBody>
          <a:bodyPr>
            <a:normAutofit/>
          </a:bodyPr>
          <a:lstStyle/>
          <a:p>
            <a:r>
              <a:rPr lang="ar-SA" dirty="0" smtClean="0"/>
              <a:t> </a:t>
            </a:r>
            <a:endParaRPr lang="en-US" dirty="0" smtClean="0"/>
          </a:p>
          <a:p>
            <a:pPr algn="just"/>
            <a:r>
              <a:rPr lang="ar-SA" dirty="0" smtClean="0">
                <a:solidFill>
                  <a:schemeClr val="bg1"/>
                </a:solidFill>
              </a:rPr>
              <a:t>نظام آموزشی </a:t>
            </a:r>
            <a:r>
              <a:rPr lang="fa-IR" dirty="0" smtClean="0">
                <a:solidFill>
                  <a:schemeClr val="bg1"/>
                </a:solidFill>
              </a:rPr>
              <a:t> در </a:t>
            </a:r>
            <a:r>
              <a:rPr lang="ar-SA" dirty="0" smtClean="0">
                <a:solidFill>
                  <a:schemeClr val="bg1"/>
                </a:solidFill>
              </a:rPr>
              <a:t>ایران </a:t>
            </a:r>
            <a:r>
              <a:rPr lang="ar-SA" dirty="0" smtClean="0">
                <a:solidFill>
                  <a:schemeClr val="bg1"/>
                </a:solidFill>
              </a:rPr>
              <a:t>همانند سایر نظام های آموزشی برای پیاده سازی سیاست های خود مستلزم تدوین فرایند سیاست گذاری می باشد. فرایند سیاستگذاری مطرح شده در الگوی کل گرایانه به وسیله چندین شاخص نشان داده شده است</a:t>
            </a:r>
            <a:r>
              <a:rPr lang="en-US" dirty="0" smtClean="0">
                <a:solidFill>
                  <a:schemeClr val="bg1"/>
                </a:solidFill>
              </a:rPr>
              <a:t>  </a:t>
            </a:r>
            <a:r>
              <a:rPr lang="fa-IR" b="1" dirty="0" smtClean="0">
                <a:solidFill>
                  <a:schemeClr val="bg1"/>
                </a:solidFill>
              </a:rPr>
              <a:t>فرایند سیاستگذاری در نظام آموزشی را تشریح  کنید.</a:t>
            </a:r>
            <a:endParaRPr lang="en-US" dirty="0" smtClean="0">
              <a:solidFill>
                <a:schemeClr val="bg1"/>
              </a:solidFill>
            </a:endParaRPr>
          </a:p>
          <a:p>
            <a:endParaRPr lang="fa-IR" dirty="0"/>
          </a:p>
        </p:txBody>
      </p:sp>
      <p:sp>
        <p:nvSpPr>
          <p:cNvPr id="5" name="Rounded Rectangle 4"/>
          <p:cNvSpPr/>
          <p:nvPr/>
        </p:nvSpPr>
        <p:spPr>
          <a:xfrm>
            <a:off x="142844" y="214290"/>
            <a:ext cx="1785950" cy="635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h\Desktop\download.png"/>
          <p:cNvPicPr>
            <a:picLocks noChangeAspect="1" noChangeArrowheads="1"/>
          </p:cNvPicPr>
          <p:nvPr/>
        </p:nvPicPr>
        <p:blipFill>
          <a:blip r:embed="rId2" cstate="print"/>
          <a:srcRect/>
          <a:stretch>
            <a:fillRect/>
          </a:stretch>
        </p:blipFill>
        <p:spPr bwMode="auto">
          <a:xfrm>
            <a:off x="500034" y="500042"/>
            <a:ext cx="1071570" cy="1309688"/>
          </a:xfrm>
          <a:prstGeom prst="rect">
            <a:avLst/>
          </a:prstGeom>
          <a:noFill/>
        </p:spPr>
      </p:pic>
      <p:sp>
        <p:nvSpPr>
          <p:cNvPr id="8" name="Flowchart: Alternate Process 7"/>
          <p:cNvSpPr/>
          <p:nvPr/>
        </p:nvSpPr>
        <p:spPr>
          <a:xfrm>
            <a:off x="214282" y="4572008"/>
            <a:ext cx="1643074" cy="1785950"/>
          </a:xfrm>
          <a:prstGeom prst="flowChartAlternateProces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سیاستگزاری برنامه ریزی درسی</a:t>
            </a:r>
            <a:endParaRPr lang="fa-IR" sz="1600" b="1" dirty="0"/>
          </a:p>
        </p:txBody>
      </p:sp>
      <p:sp>
        <p:nvSpPr>
          <p:cNvPr id="11" name="Flowchart: Alternate Process 10"/>
          <p:cNvSpPr/>
          <p:nvPr/>
        </p:nvSpPr>
        <p:spPr>
          <a:xfrm>
            <a:off x="2500298" y="428604"/>
            <a:ext cx="5643602"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فرایند سیاستگذاری در نظام آموزشی</a:t>
            </a:r>
            <a:endParaRPr lang="fa-IR" sz="2400" b="1" dirty="0" smtClean="0">
              <a:solidFill>
                <a:schemeClr val="tx1"/>
              </a:solidFill>
            </a:endParaRPr>
          </a:p>
        </p:txBody>
      </p:sp>
      <p:pic>
        <p:nvPicPr>
          <p:cNvPr id="12" name="Picture 11" descr="C:\Users\h\Desktop\Picture 442.jpg"/>
          <p:cNvPicPr/>
          <p:nvPr/>
        </p:nvPicPr>
        <p:blipFill>
          <a:blip r:embed="rId3" cstate="print"/>
          <a:srcRect l="73860" t="29743" r="17894" b="52693"/>
          <a:stretch>
            <a:fillRect/>
          </a:stretch>
        </p:blipFill>
        <p:spPr bwMode="auto">
          <a:xfrm>
            <a:off x="285720" y="2000240"/>
            <a:ext cx="1500198"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Presentation5</Template>
  <TotalTime>2460</TotalTime>
  <Words>3609</Words>
  <Application>Microsoft Office PowerPoint</Application>
  <PresentationFormat>On-screen Show (4:3)</PresentationFormat>
  <Paragraphs>154</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 Nazanin</vt:lpstr>
      <vt:lpstr>Calibri</vt:lpstr>
      <vt:lpstr>Franklin Gothic Book</vt:lpstr>
      <vt:lpstr>Franklin Gothic Medium</vt:lpstr>
      <vt:lpstr>Tahoma</vt:lpstr>
      <vt:lpstr>Times New Roman</vt:lpstr>
      <vt:lpstr>Wingdings 2</vt:lpstr>
      <vt:lpstr>Trek</vt:lpstr>
      <vt:lpstr>PowerPoint Presentation</vt:lpstr>
      <vt:lpstr>PowerPoint Presentation</vt:lpstr>
      <vt:lpstr>یکی‌ از ارکان‌ اساسی‌ توسعه‌ یک‌ کشور، بخش‌ آموزش‌و پرورش‌ آن‌ است‌، این‌ بخش‌ از آن‌ جهت‌ داراي اهمیت‌ فوق‌العاده‌ است‌ که‌ هم‌ ابزاري مهم‌ براي توسعه‌ بوده‌ و هم‌ یکی‌ از اهداف‌ توسعه‌ محسوب‌ می‌شود،  از طرف‌ دیگر دو بعد اصلی‌ و اساسی‌ در سیاستگذاريها عبارت‌اند از عوامل‌ (تصمیم‌گیران‌) و فرایند (روش‌) سیاستگذاري. هیچ‌ یک‌ از این‌ دو بعد به‌تنهایی‌ قادر به‌ ارائه‌ تصویر روشنی‌ از سیاستگذاري نیست‌. ترکیب‌ این‌ دو عامل‌ منجر به‌ پدیدآمدن‌ وضعیت‌ جدید و اشکال‌ گوناگونی‌ از سیاست گذاري می‌شود که‌ برخی‌ کارا و برخی‌ دیگر ناکارا و ناموفق‌ خواهند بود  در سازمان‌ آموزش‌وپرورش‌ نیز شوراي عالی‌ تنها مرجع‌ سیاستگذاري در حوزه‌ آموزش‌ عمومی‌ و متوسطه‌ است‌.</vt:lpstr>
      <vt:lpstr>PowerPoint Presentation</vt:lpstr>
      <vt:lpstr>PowerPoint Presentation</vt:lpstr>
      <vt:lpstr>سیاست‌ آموزش وپرورش شامل‌ اصول و سیاست‌گذاري هاي دولت‌ در حوزه آموزشی‌ است‌. همچنین‌ در برگیرنده مجموعه‌اي از قوانین‌ و قواعدي می‌شود که‌ عملکرد نظام هاي آموزشی‌ را هدایت‌ می‌کند. در واقع‌ آموزش وپرورش با اَشکال و اهداف متفاوتی‌ به‌وسیله‌ نهادهاي مختلف‌ پدیدار می‌شودمثلاً. آموزش و پرورش در دوره کودکی‌ اولیه‌، کودکستان تا کلاس دوازدهم‌؛ دو و چهار سال کالج‌ یا دانشگاه و فارغ التحصیلی‌ و آموزش حرفه‌اي، آموزش بزرگسالان و کارآموزي شغلی‌؛ بنابراین‌ سیاست‌ آموزشی‌ می‌تواند مستقماًی در تمام سنین‌ بر آموزش وپرورش مردم تاثیر بگذارد. نمونه‌هایی‌ از حوزه هاي موردبحث‌ در سیاست‌ آموزشی‌مخصوصاً در زمینه‌ مدارس عبارتند از: اندازه و وسعت‌ مدرسه‌، اندازه کلاس، انتخاب مدرسه‌، خصوصی‌سازي مدارس، پیگیري، آموزش معلمان و صدور گواهی‌نامه‌، حقوق معلمان، روش تدریس‌، محتواي برنامه‌ درسی‌، نیازهاي فارغ التحصیلی‌، سرمایه سیاستگذاری. </vt:lpstr>
      <vt:lpstr> در زیرساخت‌ مدارس و ارزش هایی‌ که‌ انتظار می‌رود مدارس مورد حمایت‌ قرار داده و آن را به‌ سرمشقی‌ مناسب‌ تبدیل‌ کنند.مسائل‌ مطرح در سیاست‌ آموزشی‌ همچنین‌ به‌ مشکلات موجود در آموزش عالی‌ نیز توجه‌ دارد. پژوهش‌هاي مختلف‌ صورتگرفته‌ در صدد آن است‌ تا در سطح‌ وسیعی‌ از سیاست‌هاي آموزشی‌ مؤسسات و رشته‌هاي علمی‌ آگاه شوند. در این‌ زمینه‌ پژوهشگران توانایی‌ در گروههاي روانشناسی‌، اقتصاد، جامعه‌شناسی‌ و توسعه‌ انسانی‌ همکاري دارند و در مجموع با مدارس گروههاي سیاست‌ آموزشی‌ کار می‌کنند. </vt:lpstr>
      <vt:lpstr>PowerPoint Presentation</vt:lpstr>
      <vt:lpstr>PowerPoint Presentation</vt:lpstr>
      <vt:lpstr> بخشی بودن به این معنا که به بخش های مشخص تقسیم شده است که به هر یک از آنها می توان به صورت جداگانه پرداخت و سپس به صورت یکجا همه را مورد مطالعه قرار داد. لایه ای بودن :هر مرحله از فرایند تشکیل دهنده یک لایه است. مرحله ای بودن:لایه های مختلف دارای مرحله از پیش تعیین شده هستند اشتراکی بودن: فرایند بستگی به تعامل و همکاری و هماهنگی دارد که منعکس کننده" رنگین کمان ائتلاف صداهای موجود است  حلقوی بودن :سیاستگذاری دارای سلسله مراتبی است که در آخرین مرحله به سیاست گذاری می انجامد و به صورت چرخه ای یا حلقوی رشد می کند(فلاح و ساغری،۱۳۹۴).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c:creator>
  <cp:lastModifiedBy>foladi</cp:lastModifiedBy>
  <cp:revision>187</cp:revision>
  <dcterms:created xsi:type="dcterms:W3CDTF">2022-05-26T17:43:23Z</dcterms:created>
  <dcterms:modified xsi:type="dcterms:W3CDTF">2025-12-08T22:53:22Z</dcterms:modified>
</cp:coreProperties>
</file>